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51"/>
  </p:notesMasterIdLst>
  <p:sldIdLst>
    <p:sldId id="256" r:id="rId4"/>
    <p:sldId id="297" r:id="rId5"/>
    <p:sldId id="298" r:id="rId6"/>
    <p:sldId id="317" r:id="rId7"/>
    <p:sldId id="318" r:id="rId8"/>
    <p:sldId id="258" r:id="rId9"/>
    <p:sldId id="259" r:id="rId10"/>
    <p:sldId id="262" r:id="rId11"/>
    <p:sldId id="264" r:id="rId12"/>
    <p:sldId id="267" r:id="rId13"/>
    <p:sldId id="265" r:id="rId14"/>
    <p:sldId id="268" r:id="rId15"/>
    <p:sldId id="269" r:id="rId16"/>
    <p:sldId id="270" r:id="rId17"/>
    <p:sldId id="271" r:id="rId18"/>
    <p:sldId id="272" r:id="rId19"/>
    <p:sldId id="273" r:id="rId20"/>
    <p:sldId id="274" r:id="rId21"/>
    <p:sldId id="275" r:id="rId22"/>
    <p:sldId id="277" r:id="rId23"/>
    <p:sldId id="301" r:id="rId24"/>
    <p:sldId id="311" r:id="rId25"/>
    <p:sldId id="283" r:id="rId26"/>
    <p:sldId id="285" r:id="rId27"/>
    <p:sldId id="276" r:id="rId28"/>
    <p:sldId id="279" r:id="rId29"/>
    <p:sldId id="316" r:id="rId30"/>
    <p:sldId id="280" r:id="rId31"/>
    <p:sldId id="304" r:id="rId32"/>
    <p:sldId id="281" r:id="rId33"/>
    <p:sldId id="319" r:id="rId34"/>
    <p:sldId id="286" r:id="rId35"/>
    <p:sldId id="305" r:id="rId36"/>
    <p:sldId id="282" r:id="rId37"/>
    <p:sldId id="287" r:id="rId38"/>
    <p:sldId id="288" r:id="rId39"/>
    <p:sldId id="300" r:id="rId40"/>
    <p:sldId id="289" r:id="rId41"/>
    <p:sldId id="296" r:id="rId42"/>
    <p:sldId id="303" r:id="rId43"/>
    <p:sldId id="306" r:id="rId44"/>
    <p:sldId id="291" r:id="rId45"/>
    <p:sldId id="292" r:id="rId46"/>
    <p:sldId id="293" r:id="rId47"/>
    <p:sldId id="315" r:id="rId48"/>
    <p:sldId id="294" r:id="rId49"/>
    <p:sldId id="302" r:id="rId50"/>
  </p:sldIdLst>
  <p:sldSz cx="9144000" cy="5143500" type="screen16x9"/>
  <p:notesSz cx="6858000" cy="9144000"/>
  <p:embeddedFontLst>
    <p:embeddedFont>
      <p:font typeface="Roboto" panose="020B0604020202020204" charset="0"/>
      <p:regular r:id="rId52"/>
      <p:bold r:id="rId53"/>
      <p:italic r:id="rId54"/>
      <p:boldItalic r:id="rId55"/>
    </p:embeddedFont>
    <p:embeddedFont>
      <p:font typeface="Proxima Nova"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latin typeface="Proxima Nova" panose="020B0604020202020204" charset="0"/>
              </a:rPr>
              <a:t>Reported results on TIMIT core set test</a:t>
            </a:r>
          </a:p>
          <a:p>
            <a:pPr>
              <a:defRPr/>
            </a:pP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Percentage Error</c:v>
                </c:pt>
              </c:strCache>
            </c:strRef>
          </c:tx>
          <c:spPr>
            <a:solidFill>
              <a:schemeClr val="accent5"/>
            </a:solidFill>
            <a:ln>
              <a:noFill/>
            </a:ln>
            <a:effectLst/>
          </c:spPr>
          <c:invertIfNegative val="0"/>
          <c:cat>
            <c:strRef>
              <c:f>Sheet1!$A$2:$A$6</c:f>
              <c:strCache>
                <c:ptCount val="5"/>
                <c:pt idx="0">
                  <c:v>Recurrent Neural Networks</c:v>
                </c:pt>
                <c:pt idx="1">
                  <c:v>Bayesian Triphone HMM</c:v>
                </c:pt>
                <c:pt idx="2">
                  <c:v>Monophone HTMs</c:v>
                </c:pt>
                <c:pt idx="3">
                  <c:v>Heterogenous Classifiers</c:v>
                </c:pt>
                <c:pt idx="4">
                  <c:v>Deep Belief Networks</c:v>
                </c:pt>
              </c:strCache>
            </c:strRef>
          </c:cat>
          <c:val>
            <c:numRef>
              <c:f>Sheet1!$B$2:$B$6</c:f>
              <c:numCache>
                <c:formatCode>General</c:formatCode>
                <c:ptCount val="5"/>
                <c:pt idx="0">
                  <c:v>26.1</c:v>
                </c:pt>
                <c:pt idx="1">
                  <c:v>25.6</c:v>
                </c:pt>
                <c:pt idx="2">
                  <c:v>24.8</c:v>
                </c:pt>
                <c:pt idx="3">
                  <c:v>24.4</c:v>
                </c:pt>
                <c:pt idx="4">
                  <c:v>23</c:v>
                </c:pt>
              </c:numCache>
            </c:numRef>
          </c:val>
        </c:ser>
        <c:dLbls>
          <c:showLegendKey val="0"/>
          <c:showVal val="0"/>
          <c:showCatName val="0"/>
          <c:showSerName val="0"/>
          <c:showPercent val="0"/>
          <c:showBubbleSize val="0"/>
        </c:dLbls>
        <c:gapWidth val="150"/>
        <c:overlap val="100"/>
        <c:axId val="-1791024688"/>
        <c:axId val="-1791023600"/>
      </c:barChart>
      <c:catAx>
        <c:axId val="-1791024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roxima Nova" panose="020B0604020202020204" charset="0"/>
                <a:ea typeface="+mn-ea"/>
                <a:cs typeface="+mn-cs"/>
              </a:defRPr>
            </a:pPr>
            <a:endParaRPr lang="en-US"/>
          </a:p>
        </c:txPr>
        <c:crossAx val="-1791023600"/>
        <c:crosses val="autoZero"/>
        <c:auto val="1"/>
        <c:lblAlgn val="ctr"/>
        <c:lblOffset val="100"/>
        <c:noMultiLvlLbl val="0"/>
      </c:catAx>
      <c:valAx>
        <c:axId val="-1791023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102468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roxima Nova" panose="020B060402020202020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5802752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665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412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2646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241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4491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59629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165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854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92175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9468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7071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43876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064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4243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027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4878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8688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21419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030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5772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9604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94549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73745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3463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2241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041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92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378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050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42457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357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56" name="Shape 56"/>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57" name="Shape 57"/>
          <p:cNvSpPr txBox="1">
            <a:spLocks noGrp="1"/>
          </p:cNvSpPr>
          <p:nvPr>
            <p:ph type="subTitle" idx="1"/>
          </p:nvPr>
        </p:nvSpPr>
        <p:spPr>
          <a:xfrm>
            <a:off x="510450" y="3182312"/>
            <a:ext cx="8123100" cy="629999"/>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58" name="Shape 5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65" name="Shape 65"/>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6" name="Shape 66"/>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0" name="Shape 70"/>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1" name="Shape 71"/>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2" name="Shape 7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5" name="Shape 7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8" name="Shape 78"/>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9" name="Shape 7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82" name="Shape 8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3"/>
        <p:cNvGrpSpPr/>
        <p:nvPr/>
      </p:nvGrpSpPr>
      <p:grpSpPr>
        <a:xfrm>
          <a:off x="0" y="0"/>
          <a:ext cx="0" cy="0"/>
          <a:chOff x="0" y="0"/>
          <a:chExt cx="0" cy="0"/>
        </a:xfrm>
      </p:grpSpPr>
      <p:sp>
        <p:nvSpPr>
          <p:cNvPr id="84" name="Shape 84"/>
          <p:cNvSpPr/>
          <p:nvPr/>
        </p:nvSpPr>
        <p:spPr>
          <a:xfrm>
            <a:off x="4572000" y="75"/>
            <a:ext cx="4572000" cy="51434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85" name="Shape 85"/>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86" name="Shape 86"/>
          <p:cNvSpPr txBox="1">
            <a:spLocks noGrp="1"/>
          </p:cNvSpPr>
          <p:nvPr>
            <p:ph type="title"/>
          </p:nvPr>
        </p:nvSpPr>
        <p:spPr>
          <a:xfrm>
            <a:off x="265500" y="1205825"/>
            <a:ext cx="4045199" cy="1509599"/>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87" name="Shape 87"/>
          <p:cNvSpPr txBox="1">
            <a:spLocks noGrp="1"/>
          </p:cNvSpPr>
          <p:nvPr>
            <p:ph type="subTitle" idx="1"/>
          </p:nvPr>
        </p:nvSpPr>
        <p:spPr>
          <a:xfrm>
            <a:off x="265500" y="2769000"/>
            <a:ext cx="4045199" cy="13455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88" name="Shape 88"/>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89" name="Shape 8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311700" y="4236825"/>
            <a:ext cx="5998800" cy="598799"/>
          </a:xfrm>
          <a:prstGeom prst="rect">
            <a:avLst/>
          </a:prstGeom>
        </p:spPr>
        <p:txBody>
          <a:bodyPr lIns="91425" tIns="91425" rIns="91425" bIns="91425" anchor="ctr" anchorCtr="0"/>
          <a:lstStyle>
            <a:lvl1pPr lvl="0" rtl="0">
              <a:lnSpc>
                <a:spcPct val="100000"/>
              </a:lnSpc>
              <a:spcBef>
                <a:spcPts val="0"/>
              </a:spcBef>
              <a:spcAft>
                <a:spcPts val="0"/>
              </a:spcAft>
              <a:buSzPct val="100000"/>
              <a:buNone/>
              <a:defRPr sz="2100"/>
            </a:lvl1pPr>
          </a:lstStyle>
          <a:p>
            <a:endParaRPr/>
          </a:p>
        </p:txBody>
      </p:sp>
      <p:sp>
        <p:nvSpPr>
          <p:cNvPr id="92" name="Shape 9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ig number">
    <p:spTree>
      <p:nvGrpSpPr>
        <p:cNvPr id="1"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95" name="Shape 95"/>
          <p:cNvSpPr txBox="1">
            <a:spLocks noGrp="1"/>
          </p:cNvSpPr>
          <p:nvPr>
            <p:ph type="title"/>
          </p:nvPr>
        </p:nvSpPr>
        <p:spPr>
          <a:xfrm>
            <a:off x="311700" y="991475"/>
            <a:ext cx="8520599" cy="1917899"/>
          </a:xfrm>
          <a:prstGeom prst="rect">
            <a:avLst/>
          </a:prstGeom>
        </p:spPr>
        <p:txBody>
          <a:bodyPr lIns="91425" tIns="91425" rIns="91425" bIns="91425" anchor="ctr" anchorCtr="0"/>
          <a:lstStyle>
            <a:lvl1pPr lvl="0" algn="ctr" rtl="0">
              <a:spcBef>
                <a:spcPts val="0"/>
              </a:spcBef>
              <a:buSzPct val="100000"/>
              <a:defRPr sz="14000" b="1"/>
            </a:lvl1pPr>
            <a:lvl2pPr lvl="1" algn="ctr" rtl="0">
              <a:spcBef>
                <a:spcPts val="0"/>
              </a:spcBef>
              <a:buSzPct val="100000"/>
              <a:defRPr sz="14000" b="1"/>
            </a:lvl2pPr>
            <a:lvl3pPr lvl="2" algn="ctr" rtl="0">
              <a:spcBef>
                <a:spcPts val="0"/>
              </a:spcBef>
              <a:buSzPct val="100000"/>
              <a:defRPr sz="14000" b="1"/>
            </a:lvl3pPr>
            <a:lvl4pPr lvl="3" algn="ctr" rtl="0">
              <a:spcBef>
                <a:spcPts val="0"/>
              </a:spcBef>
              <a:buSzPct val="100000"/>
              <a:defRPr sz="14000" b="1"/>
            </a:lvl4pPr>
            <a:lvl5pPr lvl="4" algn="ctr" rtl="0">
              <a:spcBef>
                <a:spcPts val="0"/>
              </a:spcBef>
              <a:buSzPct val="100000"/>
              <a:defRPr sz="14000" b="1"/>
            </a:lvl5pPr>
            <a:lvl6pPr lvl="5" algn="ctr" rtl="0">
              <a:spcBef>
                <a:spcPts val="0"/>
              </a:spcBef>
              <a:buSzPct val="100000"/>
              <a:defRPr sz="14000" b="1"/>
            </a:lvl6pPr>
            <a:lvl7pPr lvl="6" algn="ctr" rtl="0">
              <a:spcBef>
                <a:spcPts val="0"/>
              </a:spcBef>
              <a:buSzPct val="100000"/>
              <a:defRPr sz="14000" b="1"/>
            </a:lvl7pPr>
            <a:lvl8pPr lvl="7" algn="ctr" rtl="0">
              <a:spcBef>
                <a:spcPts val="0"/>
              </a:spcBef>
              <a:buSzPct val="100000"/>
              <a:defRPr sz="14000" b="1"/>
            </a:lvl8pPr>
            <a:lvl9pPr lvl="8" algn="ctr" rtl="0">
              <a:spcBef>
                <a:spcPts val="0"/>
              </a:spcBef>
              <a:buSzPct val="100000"/>
              <a:defRPr sz="14000" b="1"/>
            </a:lvl9pPr>
          </a:lstStyle>
          <a:p>
            <a:endParaRPr/>
          </a:p>
        </p:txBody>
      </p:sp>
      <p:sp>
        <p:nvSpPr>
          <p:cNvPr id="96" name="Shape 96"/>
          <p:cNvSpPr txBox="1">
            <a:spLocks noGrp="1"/>
          </p:cNvSpPr>
          <p:nvPr>
            <p:ph type="body" idx="1"/>
          </p:nvPr>
        </p:nvSpPr>
        <p:spPr>
          <a:xfrm>
            <a:off x="311700" y="3071300"/>
            <a:ext cx="8520599" cy="9017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7" name="Shape 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61" name="Shape 61"/>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a:endParaRPr/>
          </a:p>
        </p:txBody>
      </p:sp>
      <p:sp>
        <p:nvSpPr>
          <p:cNvPr id="62" name="Shape 6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1020765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4"/>
        <p:cNvGrpSpPr/>
        <p:nvPr/>
      </p:nvGrpSpPr>
      <p:grpSpPr>
        <a:xfrm>
          <a:off x="0" y="0"/>
          <a:ext cx="0" cy="0"/>
          <a:chOff x="0" y="0"/>
          <a:chExt cx="0" cy="0"/>
        </a:xfrm>
      </p:grpSpPr>
      <p:sp>
        <p:nvSpPr>
          <p:cNvPr id="105" name="Shape 105"/>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08" name="Shape 108"/>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09" name="Shape 109"/>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sp>
        <p:nvSpPr>
          <p:cNvPr id="112" name="Shape 11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3"/>
        <p:cNvGrpSpPr/>
        <p:nvPr/>
      </p:nvGrpSpPr>
      <p:grpSpPr>
        <a:xfrm>
          <a:off x="0" y="0"/>
          <a:ext cx="0" cy="0"/>
          <a:chOff x="0" y="0"/>
          <a:chExt cx="0" cy="0"/>
        </a:xfrm>
      </p:grpSpPr>
      <p:sp>
        <p:nvSpPr>
          <p:cNvPr id="114" name="Shape 114"/>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5" name="Shape 11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6" name="Shape 116"/>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7" name="Shape 117"/>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8" name="Shape 118"/>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19"/>
        <p:cNvGrpSpPr/>
        <p:nvPr/>
      </p:nvGrpSpPr>
      <p:grpSpPr>
        <a:xfrm>
          <a:off x="0" y="0"/>
          <a:ext cx="0" cy="0"/>
          <a:chOff x="0" y="0"/>
          <a:chExt cx="0" cy="0"/>
        </a:xfrm>
      </p:grpSpPr>
      <p:sp>
        <p:nvSpPr>
          <p:cNvPr id="120" name="Shape 12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22" name="Shape 12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3" name="Shape 123"/>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24" name="Shape 124"/>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25" name="Shape 12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6"/>
        <p:cNvGrpSpPr/>
        <p:nvPr/>
      </p:nvGrpSpPr>
      <p:grpSpPr>
        <a:xfrm>
          <a:off x="0" y="0"/>
          <a:ext cx="0" cy="0"/>
          <a:chOff x="0" y="0"/>
          <a:chExt cx="0" cy="0"/>
        </a:xfrm>
      </p:grpSpPr>
      <p:sp>
        <p:nvSpPr>
          <p:cNvPr id="127" name="Shape 127"/>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28" name="Shape 1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29" name="Shape 129"/>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130" name="Shape 13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31"/>
        <p:cNvGrpSpPr/>
        <p:nvPr/>
      </p:nvGrpSpPr>
      <p:grpSpPr>
        <a:xfrm>
          <a:off x="0" y="0"/>
          <a:ext cx="0" cy="0"/>
          <a:chOff x="0" y="0"/>
          <a:chExt cx="0" cy="0"/>
        </a:xfrm>
      </p:grpSpPr>
      <p:sp>
        <p:nvSpPr>
          <p:cNvPr id="132" name="Shape 132"/>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4" name="Shape 134"/>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35" name="Shape 135"/>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a:endParaRPr/>
          </a:p>
        </p:txBody>
      </p:sp>
      <p:sp>
        <p:nvSpPr>
          <p:cNvPr id="136" name="Shape 13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Main point">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sp>
        <p:nvSpPr>
          <p:cNvPr id="139" name="Shape 139"/>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40"/>
        <p:cNvGrpSpPr/>
        <p:nvPr/>
      </p:nvGrpSpPr>
      <p:grpSpPr>
        <a:xfrm>
          <a:off x="0" y="0"/>
          <a:ext cx="0" cy="0"/>
          <a:chOff x="0" y="0"/>
          <a:chExt cx="0" cy="0"/>
        </a:xfrm>
      </p:grpSpPr>
      <p:sp>
        <p:nvSpPr>
          <p:cNvPr id="141" name="Shape 141"/>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43" name="Shape 143"/>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chemeClr val="dk2"/>
              </a:buClr>
              <a:buSzPct val="100000"/>
              <a:defRPr sz="4200">
                <a:solidFill>
                  <a:schemeClr val="dk2"/>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144" name="Shape 144"/>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45" name="Shape 145"/>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146" name="Shape 14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aption">
    <p:spTree>
      <p:nvGrpSpPr>
        <p:cNvPr id="1" name="Shape 147"/>
        <p:cNvGrpSpPr/>
        <p:nvPr/>
      </p:nvGrpSpPr>
      <p:grpSpPr>
        <a:xfrm>
          <a:off x="0" y="0"/>
          <a:ext cx="0" cy="0"/>
          <a:chOff x="0" y="0"/>
          <a:chExt cx="0" cy="0"/>
        </a:xfrm>
      </p:grpSpPr>
      <p:sp>
        <p:nvSpPr>
          <p:cNvPr id="148" name="Shape 148"/>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50" name="Shape 150"/>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151" name="Shape 15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rtl="0">
              <a:spcBef>
                <a:spcPts val="0"/>
              </a:spcBef>
              <a:buClr>
                <a:schemeClr val="dk2"/>
              </a:buClr>
              <a:buSzPct val="100000"/>
              <a:defRPr sz="12000">
                <a:solidFill>
                  <a:schemeClr val="dk2"/>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154" name="Shape 154"/>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55" name="Shape 15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8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102" name="Shape 102"/>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103" name="Shape 103"/>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Shape 162" descr="deep-genomics.png"/>
          <p:cNvPicPr preferRelativeResize="0"/>
          <p:nvPr/>
        </p:nvPicPr>
        <p:blipFill rotWithShape="1">
          <a:blip r:embed="rId3">
            <a:alphaModFix/>
          </a:blip>
          <a:srcRect t="39" b="49"/>
          <a:stretch/>
        </p:blipFill>
        <p:spPr>
          <a:xfrm>
            <a:off x="0" y="0"/>
            <a:ext cx="9144000" cy="5143500"/>
          </a:xfrm>
          <a:prstGeom prst="rect">
            <a:avLst/>
          </a:prstGeom>
          <a:noFill/>
          <a:ln>
            <a:noFill/>
          </a:ln>
        </p:spPr>
      </p:pic>
      <p:sp>
        <p:nvSpPr>
          <p:cNvPr id="163" name="Shape 163"/>
          <p:cNvSpPr txBox="1">
            <a:spLocks noGrp="1"/>
          </p:cNvSpPr>
          <p:nvPr>
            <p:ph type="ctrTitle"/>
          </p:nvPr>
        </p:nvSpPr>
        <p:spPr>
          <a:xfrm>
            <a:off x="510450" y="1225225"/>
            <a:ext cx="8123100" cy="1588500"/>
          </a:xfrm>
          <a:prstGeom prst="rect">
            <a:avLst/>
          </a:prstGeom>
        </p:spPr>
        <p:txBody>
          <a:bodyPr lIns="91425" tIns="91425" rIns="91425" bIns="91425" anchor="b" anchorCtr="0">
            <a:noAutofit/>
          </a:bodyPr>
          <a:lstStyle/>
          <a:p>
            <a:pPr lvl="0" rtl="0">
              <a:spcBef>
                <a:spcPts val="0"/>
              </a:spcBef>
              <a:buNone/>
            </a:pPr>
            <a:r>
              <a:rPr lang="en" sz="6000"/>
              <a:t>Deep Learning</a:t>
            </a:r>
          </a:p>
        </p:txBody>
      </p:sp>
      <p:sp>
        <p:nvSpPr>
          <p:cNvPr id="164" name="Shape 164"/>
          <p:cNvSpPr txBox="1">
            <a:spLocks noGrp="1"/>
          </p:cNvSpPr>
          <p:nvPr>
            <p:ph type="subTitle" idx="1"/>
          </p:nvPr>
        </p:nvSpPr>
        <p:spPr>
          <a:xfrm>
            <a:off x="510450" y="3182312"/>
            <a:ext cx="8123100" cy="629999"/>
          </a:xfrm>
          <a:prstGeom prst="rect">
            <a:avLst/>
          </a:prstGeom>
        </p:spPr>
        <p:txBody>
          <a:bodyPr lIns="91425" tIns="91425" rIns="91425" bIns="91425" anchor="t" anchorCtr="0">
            <a:noAutofit/>
          </a:bodyPr>
          <a:lstStyle/>
          <a:p>
            <a:pPr lvl="0" rtl="0">
              <a:spcBef>
                <a:spcPts val="0"/>
              </a:spcBef>
              <a:buNone/>
            </a:pPr>
            <a:r>
              <a:rPr lang="en"/>
              <a:t>By Samuel Ojumah (10CG011029)</a:t>
            </a:r>
          </a:p>
        </p:txBody>
      </p:sp>
      <p:sp>
        <p:nvSpPr>
          <p:cNvPr id="165" name="Shape 165"/>
          <p:cNvSpPr txBox="1">
            <a:spLocks noGrp="1"/>
          </p:cNvSpPr>
          <p:nvPr>
            <p:ph type="subTitle" idx="1"/>
          </p:nvPr>
        </p:nvSpPr>
        <p:spPr>
          <a:xfrm>
            <a:off x="510450" y="4370772"/>
            <a:ext cx="8123100" cy="503099"/>
          </a:xfrm>
          <a:prstGeom prst="rect">
            <a:avLst/>
          </a:prstGeom>
        </p:spPr>
        <p:txBody>
          <a:bodyPr lIns="91425" tIns="91425" rIns="91425" bIns="91425" anchor="t" anchorCtr="0">
            <a:noAutofit/>
          </a:bodyPr>
          <a:lstStyle/>
          <a:p>
            <a:pPr lvl="0" rtl="0">
              <a:spcBef>
                <a:spcPts val="0"/>
              </a:spcBef>
              <a:buNone/>
            </a:pPr>
            <a:endParaRPr sz="1800"/>
          </a:p>
        </p:txBody>
      </p:sp>
      <p:cxnSp>
        <p:nvCxnSpPr>
          <p:cNvPr id="166" name="Shape 166"/>
          <p:cNvCxnSpPr/>
          <p:nvPr/>
        </p:nvCxnSpPr>
        <p:spPr>
          <a:xfrm>
            <a:off x="615150" y="2998025"/>
            <a:ext cx="500400" cy="0"/>
          </a:xfrm>
          <a:prstGeom prst="straightConnector1">
            <a:avLst/>
          </a:prstGeom>
          <a:noFill/>
          <a:ln w="19050" cap="flat" cmpd="sng">
            <a:solidFill>
              <a:schemeClr val="lt1"/>
            </a:solidFill>
            <a:prstDash val="solid"/>
            <a:round/>
            <a:headEnd type="none" w="lg" len="lg"/>
            <a:tailEnd type="none" w="lg" len="lg"/>
          </a:ln>
        </p:spPr>
      </p:cxn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solidFill>
                  <a:schemeClr val="lt1"/>
                </a:solidFill>
              </a:rPr>
              <a:t>1</a:t>
            </a:fld>
            <a:endParaRPr lang="en">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t>Advent of Deep Learning</a:t>
            </a:r>
            <a:endParaRPr lang="en" dirty="0"/>
          </a:p>
        </p:txBody>
      </p:sp>
      <p:sp>
        <p:nvSpPr>
          <p:cNvPr id="237" name="Shape 23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dirty="0"/>
              <a:t>1958: Perceptron</a:t>
            </a:r>
          </a:p>
          <a:p>
            <a:pPr lvl="0">
              <a:spcBef>
                <a:spcPts val="0"/>
              </a:spcBef>
              <a:buNone/>
            </a:pPr>
            <a:r>
              <a:rPr lang="en" dirty="0"/>
              <a:t>1969: Perceptron Criticized</a:t>
            </a:r>
          </a:p>
          <a:p>
            <a:pPr lvl="0">
              <a:spcBef>
                <a:spcPts val="0"/>
              </a:spcBef>
              <a:buNone/>
            </a:pPr>
            <a:r>
              <a:rPr lang="en" dirty="0"/>
              <a:t>1974: Backpropagation</a:t>
            </a:r>
          </a:p>
          <a:p>
            <a:pPr lvl="0">
              <a:spcBef>
                <a:spcPts val="0"/>
              </a:spcBef>
              <a:buNone/>
            </a:pPr>
            <a:r>
              <a:rPr lang="en" dirty="0"/>
              <a:t>1995: Reign of SVM.</a:t>
            </a:r>
          </a:p>
          <a:p>
            <a:pPr lvl="0">
              <a:spcBef>
                <a:spcPts val="0"/>
              </a:spcBef>
              <a:buNone/>
            </a:pPr>
            <a:r>
              <a:rPr lang="en" dirty="0"/>
              <a:t>1998: Convolutional Neural networks for Handwritten recognition.</a:t>
            </a:r>
          </a:p>
          <a:p>
            <a:pPr lvl="0">
              <a:spcBef>
                <a:spcPts val="0"/>
              </a:spcBef>
              <a:buNone/>
            </a:pPr>
            <a:r>
              <a:rPr lang="en" dirty="0"/>
              <a:t>2006: Restricted Boltzmann Machine</a:t>
            </a:r>
          </a:p>
          <a:p>
            <a:pPr lvl="0">
              <a:spcBef>
                <a:spcPts val="0"/>
              </a:spcBef>
              <a:buNone/>
            </a:pPr>
            <a:r>
              <a:rPr lang="en" dirty="0"/>
              <a:t>2012: Google Brain Project on 16,000 cores.</a:t>
            </a:r>
          </a:p>
          <a:p>
            <a:pPr lvl="0">
              <a:spcBef>
                <a:spcPts val="0"/>
              </a:spcBef>
              <a:buNone/>
            </a:pPr>
            <a:endParaRPr dirty="0"/>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10</a:t>
            </a:fld>
            <a:endParaRPr lang="e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t>Deep Learning Application Domains</a:t>
            </a:r>
            <a:endParaRPr lang="en" dirty="0"/>
          </a:p>
        </p:txBody>
      </p:sp>
      <p:pic>
        <p:nvPicPr>
          <p:cNvPr id="224" name="Shape 224"/>
          <p:cNvPicPr preferRelativeResize="0"/>
          <p:nvPr/>
        </p:nvPicPr>
        <p:blipFill>
          <a:blip r:embed="rId3">
            <a:alphaModFix/>
          </a:blip>
          <a:stretch>
            <a:fillRect/>
          </a:stretch>
        </p:blipFill>
        <p:spPr>
          <a:xfrm>
            <a:off x="702162" y="1204900"/>
            <a:ext cx="7739675" cy="2927174"/>
          </a:xfrm>
          <a:prstGeom prst="rect">
            <a:avLst/>
          </a:prstGeom>
          <a:noFill/>
          <a:ln>
            <a:noFill/>
          </a:ln>
        </p:spPr>
      </p:pic>
      <p:sp>
        <p:nvSpPr>
          <p:cNvPr id="225" name="Shape 225"/>
          <p:cNvSpPr txBox="1"/>
          <p:nvPr/>
        </p:nvSpPr>
        <p:spPr>
          <a:xfrm>
            <a:off x="311700" y="4498066"/>
            <a:ext cx="3588000" cy="3303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a:t>
            </a:r>
            <a:r>
              <a:rPr lang="en" dirty="0" smtClean="0">
                <a:latin typeface="Proxima Nova" panose="020B0604020202020204" charset="0"/>
              </a:rPr>
              <a:t>5: </a:t>
            </a:r>
            <a:r>
              <a:rPr lang="en" dirty="0">
                <a:latin typeface="Proxima Nova" panose="020B0604020202020204" charset="0"/>
              </a:rPr>
              <a:t>Deep Learning application areas</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11</a:t>
            </a:fld>
            <a:endParaRPr lang="en"/>
          </a:p>
        </p:txBody>
      </p:sp>
      <p:sp>
        <p:nvSpPr>
          <p:cNvPr id="3" name="Rectangle 2"/>
          <p:cNvSpPr/>
          <p:nvPr/>
        </p:nvSpPr>
        <p:spPr>
          <a:xfrm>
            <a:off x="1339702" y="4828672"/>
            <a:ext cx="7407104" cy="261610"/>
          </a:xfrm>
          <a:prstGeom prst="rect">
            <a:avLst/>
          </a:prstGeom>
        </p:spPr>
        <p:txBody>
          <a:bodyPr wrap="square">
            <a:spAutoFit/>
          </a:bodyPr>
          <a:lstStyle/>
          <a:p>
            <a:pPr lvl="0"/>
            <a:r>
              <a:rPr lang="en" sz="1100" b="1" dirty="0">
                <a:latin typeface="Proxima Nova" panose="020B0604020202020204" charset="0"/>
              </a:rPr>
              <a:t>Source: http://www.slideshare.net/LuMa921/deep-learning-the-past-present-and-future-of-artificial-intelligence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p:nvPr/>
        </p:nvSpPr>
        <p:spPr>
          <a:xfrm>
            <a:off x="0" y="0"/>
            <a:ext cx="9161100" cy="2484600"/>
          </a:xfrm>
          <a:prstGeom prst="rect">
            <a:avLst/>
          </a:prstGeom>
          <a:solidFill>
            <a:srgbClr val="274E13"/>
          </a:solidFill>
          <a:ln>
            <a:noFill/>
          </a:ln>
        </p:spPr>
        <p:txBody>
          <a:bodyPr lIns="91425" tIns="91425" rIns="91425" bIns="91425" anchor="ctr" anchorCtr="0">
            <a:noAutofit/>
          </a:bodyPr>
          <a:lstStyle/>
          <a:p>
            <a:pPr lvl="0">
              <a:spcBef>
                <a:spcPts val="0"/>
              </a:spcBef>
              <a:buNone/>
            </a:pPr>
            <a:endParaRPr/>
          </a:p>
        </p:txBody>
      </p:sp>
      <p:sp>
        <p:nvSpPr>
          <p:cNvPr id="243" name="Shape 243"/>
          <p:cNvSpPr txBox="1">
            <a:spLocks noGrp="1"/>
          </p:cNvSpPr>
          <p:nvPr>
            <p:ph type="title" idx="4294967295"/>
          </p:nvPr>
        </p:nvSpPr>
        <p:spPr>
          <a:xfrm>
            <a:off x="311700" y="220100"/>
            <a:ext cx="8520600" cy="1012200"/>
          </a:xfrm>
          <a:prstGeom prst="rect">
            <a:avLst/>
          </a:prstGeom>
        </p:spPr>
        <p:txBody>
          <a:bodyPr lIns="91425" tIns="91425" rIns="91425" bIns="91425" anchor="t" anchorCtr="0">
            <a:noAutofit/>
          </a:bodyPr>
          <a:lstStyle/>
          <a:p>
            <a:pPr lvl="0" algn="ctr" rtl="0">
              <a:spcBef>
                <a:spcPts val="0"/>
              </a:spcBef>
              <a:spcAft>
                <a:spcPts val="400"/>
              </a:spcAft>
              <a:buNone/>
            </a:pPr>
            <a:r>
              <a:rPr lang="en">
                <a:latin typeface="Proxima Nova"/>
                <a:ea typeface="Proxima Nova"/>
                <a:cs typeface="Proxima Nova"/>
                <a:sym typeface="Proxima Nova"/>
              </a:rPr>
              <a:t>Notable Researchers</a:t>
            </a:r>
          </a:p>
          <a:p>
            <a:pPr lvl="0" algn="ctr" rtl="0">
              <a:spcBef>
                <a:spcPts val="0"/>
              </a:spcBef>
              <a:spcAft>
                <a:spcPts val="400"/>
              </a:spcAft>
              <a:buNone/>
            </a:pPr>
            <a:endParaRPr sz="1600" i="1">
              <a:latin typeface="Proxima Nova"/>
              <a:ea typeface="Proxima Nova"/>
              <a:cs typeface="Proxima Nova"/>
              <a:sym typeface="Proxima Nova"/>
            </a:endParaRPr>
          </a:p>
        </p:txBody>
      </p:sp>
      <p:pic>
        <p:nvPicPr>
          <p:cNvPr id="244" name="Shape 244" descr="geoffrey-hinton-3.jpg"/>
          <p:cNvPicPr preferRelativeResize="0"/>
          <p:nvPr/>
        </p:nvPicPr>
        <p:blipFill rotWithShape="1">
          <a:blip r:embed="rId3">
            <a:alphaModFix/>
          </a:blip>
          <a:srcRect l="16705" r="16712"/>
          <a:stretch/>
        </p:blipFill>
        <p:spPr>
          <a:xfrm>
            <a:off x="420725" y="1363020"/>
            <a:ext cx="1644300" cy="1644300"/>
          </a:xfrm>
          <a:prstGeom prst="ellipse">
            <a:avLst/>
          </a:prstGeom>
          <a:noFill/>
          <a:ln>
            <a:noFill/>
          </a:ln>
        </p:spPr>
      </p:pic>
      <p:pic>
        <p:nvPicPr>
          <p:cNvPr id="245" name="Shape 245" descr="Andrew-Ng-Pioneer-Summit-2016-rectangle.jpg"/>
          <p:cNvPicPr preferRelativeResize="0"/>
          <p:nvPr/>
        </p:nvPicPr>
        <p:blipFill rotWithShape="1">
          <a:blip r:embed="rId4">
            <a:alphaModFix/>
          </a:blip>
          <a:srcRect l="9495" r="9487"/>
          <a:stretch/>
        </p:blipFill>
        <p:spPr>
          <a:xfrm>
            <a:off x="2638667" y="1363170"/>
            <a:ext cx="1644300" cy="1644000"/>
          </a:xfrm>
          <a:prstGeom prst="ellipse">
            <a:avLst/>
          </a:prstGeom>
          <a:noFill/>
          <a:ln>
            <a:noFill/>
          </a:ln>
        </p:spPr>
      </p:pic>
      <p:pic>
        <p:nvPicPr>
          <p:cNvPr id="246" name="Shape 246" descr="26bits-lecun-master315.jpg"/>
          <p:cNvPicPr preferRelativeResize="0"/>
          <p:nvPr/>
        </p:nvPicPr>
        <p:blipFill rotWithShape="1">
          <a:blip r:embed="rId5">
            <a:alphaModFix/>
          </a:blip>
          <a:srcRect/>
          <a:stretch/>
        </p:blipFill>
        <p:spPr>
          <a:xfrm>
            <a:off x="4856628" y="1363007"/>
            <a:ext cx="1644300" cy="1644300"/>
          </a:xfrm>
          <a:prstGeom prst="ellipse">
            <a:avLst/>
          </a:prstGeom>
          <a:noFill/>
          <a:ln>
            <a:noFill/>
          </a:ln>
        </p:spPr>
      </p:pic>
      <p:sp>
        <p:nvSpPr>
          <p:cNvPr id="247" name="Shape 247"/>
          <p:cNvSpPr txBox="1">
            <a:spLocks noGrp="1"/>
          </p:cNvSpPr>
          <p:nvPr>
            <p:ph type="title" idx="4294967295"/>
          </p:nvPr>
        </p:nvSpPr>
        <p:spPr>
          <a:xfrm>
            <a:off x="231725" y="3047794"/>
            <a:ext cx="2022300" cy="578699"/>
          </a:xfrm>
          <a:prstGeom prst="rect">
            <a:avLst/>
          </a:prstGeom>
        </p:spPr>
        <p:txBody>
          <a:bodyPr lIns="91425" tIns="91425" rIns="91425" bIns="91425" anchor="b" anchorCtr="0">
            <a:noAutofit/>
          </a:bodyPr>
          <a:lstStyle/>
          <a:p>
            <a:pPr lvl="0" algn="ctr" rtl="0">
              <a:spcBef>
                <a:spcPts val="0"/>
              </a:spcBef>
              <a:buNone/>
            </a:pPr>
            <a:r>
              <a:rPr lang="en" sz="1800">
                <a:solidFill>
                  <a:srgbClr val="38761D"/>
                </a:solidFill>
                <a:latin typeface="Proxima Nova"/>
                <a:ea typeface="Proxima Nova"/>
                <a:cs typeface="Proxima Nova"/>
                <a:sym typeface="Proxima Nova"/>
              </a:rPr>
              <a:t>Geoffrey Hinton</a:t>
            </a:r>
          </a:p>
        </p:txBody>
      </p:sp>
      <p:sp>
        <p:nvSpPr>
          <p:cNvPr id="248" name="Shape 248"/>
          <p:cNvSpPr txBox="1">
            <a:spLocks noGrp="1"/>
          </p:cNvSpPr>
          <p:nvPr>
            <p:ph type="body" idx="4294967295"/>
          </p:nvPr>
        </p:nvSpPr>
        <p:spPr>
          <a:xfrm>
            <a:off x="231725" y="3572412"/>
            <a:ext cx="2022300" cy="1153800"/>
          </a:xfrm>
          <a:prstGeom prst="rect">
            <a:avLst/>
          </a:prstGeom>
        </p:spPr>
        <p:txBody>
          <a:bodyPr lIns="91425" tIns="91425" rIns="91425" bIns="91425" anchor="t" anchorCtr="0">
            <a:noAutofit/>
          </a:bodyPr>
          <a:lstStyle/>
          <a:p>
            <a:pPr lvl="0" algn="ctr" rtl="0">
              <a:spcBef>
                <a:spcPts val="0"/>
              </a:spcBef>
              <a:buNone/>
            </a:pPr>
            <a:r>
              <a:rPr lang="en" sz="1400">
                <a:solidFill>
                  <a:schemeClr val="dk2"/>
                </a:solidFill>
                <a:latin typeface="Proxima Nova"/>
                <a:ea typeface="Proxima Nova"/>
                <a:cs typeface="Proxima Nova"/>
                <a:sym typeface="Proxima Nova"/>
              </a:rPr>
              <a:t>University of Toronto, Google.</a:t>
            </a:r>
          </a:p>
        </p:txBody>
      </p:sp>
      <p:sp>
        <p:nvSpPr>
          <p:cNvPr id="249" name="Shape 249"/>
          <p:cNvSpPr txBox="1">
            <a:spLocks noGrp="1"/>
          </p:cNvSpPr>
          <p:nvPr>
            <p:ph type="title" idx="4294967295"/>
          </p:nvPr>
        </p:nvSpPr>
        <p:spPr>
          <a:xfrm>
            <a:off x="2449667" y="3047794"/>
            <a:ext cx="2022300" cy="578699"/>
          </a:xfrm>
          <a:prstGeom prst="rect">
            <a:avLst/>
          </a:prstGeom>
        </p:spPr>
        <p:txBody>
          <a:bodyPr lIns="91425" tIns="91425" rIns="91425" bIns="91425" anchor="b" anchorCtr="0">
            <a:noAutofit/>
          </a:bodyPr>
          <a:lstStyle/>
          <a:p>
            <a:pPr lvl="0" algn="ctr" rtl="0">
              <a:spcBef>
                <a:spcPts val="0"/>
              </a:spcBef>
              <a:buNone/>
            </a:pPr>
            <a:r>
              <a:rPr lang="en" sz="1800">
                <a:solidFill>
                  <a:srgbClr val="38761D"/>
                </a:solidFill>
              </a:rPr>
              <a:t>Andrew Ng</a:t>
            </a:r>
          </a:p>
        </p:txBody>
      </p:sp>
      <p:sp>
        <p:nvSpPr>
          <p:cNvPr id="250" name="Shape 250"/>
          <p:cNvSpPr txBox="1">
            <a:spLocks noGrp="1"/>
          </p:cNvSpPr>
          <p:nvPr>
            <p:ph type="title" idx="4294967295"/>
          </p:nvPr>
        </p:nvSpPr>
        <p:spPr>
          <a:xfrm>
            <a:off x="4667628" y="3047794"/>
            <a:ext cx="2022300" cy="578699"/>
          </a:xfrm>
          <a:prstGeom prst="rect">
            <a:avLst/>
          </a:prstGeom>
        </p:spPr>
        <p:txBody>
          <a:bodyPr lIns="91425" tIns="91425" rIns="91425" bIns="91425" anchor="b" anchorCtr="0">
            <a:noAutofit/>
          </a:bodyPr>
          <a:lstStyle/>
          <a:p>
            <a:pPr lvl="0" algn="ctr" rtl="0">
              <a:spcBef>
                <a:spcPts val="0"/>
              </a:spcBef>
              <a:buNone/>
            </a:pPr>
            <a:r>
              <a:rPr lang="en" sz="1800">
                <a:solidFill>
                  <a:srgbClr val="38761D"/>
                </a:solidFill>
              </a:rPr>
              <a:t>Yann Lecun</a:t>
            </a:r>
          </a:p>
        </p:txBody>
      </p:sp>
      <p:sp>
        <p:nvSpPr>
          <p:cNvPr id="251" name="Shape 251"/>
          <p:cNvSpPr txBox="1">
            <a:spLocks noGrp="1"/>
          </p:cNvSpPr>
          <p:nvPr>
            <p:ph type="body" idx="4294967295"/>
          </p:nvPr>
        </p:nvSpPr>
        <p:spPr>
          <a:xfrm>
            <a:off x="2449667" y="3572412"/>
            <a:ext cx="2022300" cy="1153800"/>
          </a:xfrm>
          <a:prstGeom prst="rect">
            <a:avLst/>
          </a:prstGeom>
        </p:spPr>
        <p:txBody>
          <a:bodyPr lIns="91425" tIns="91425" rIns="91425" bIns="91425" anchor="t" anchorCtr="0">
            <a:noAutofit/>
          </a:bodyPr>
          <a:lstStyle/>
          <a:p>
            <a:pPr lvl="0" algn="ctr" rtl="0">
              <a:spcBef>
                <a:spcPts val="0"/>
              </a:spcBef>
              <a:buNone/>
            </a:pPr>
            <a:r>
              <a:rPr lang="en" sz="1400">
                <a:solidFill>
                  <a:schemeClr val="dk2"/>
                </a:solidFill>
                <a:latin typeface="Proxima Nova"/>
                <a:ea typeface="Proxima Nova"/>
                <a:cs typeface="Proxima Nova"/>
                <a:sym typeface="Proxima Nova"/>
              </a:rPr>
              <a:t>Stanford, Baidu</a:t>
            </a:r>
          </a:p>
        </p:txBody>
      </p:sp>
      <p:sp>
        <p:nvSpPr>
          <p:cNvPr id="252" name="Shape 252"/>
          <p:cNvSpPr txBox="1">
            <a:spLocks noGrp="1"/>
          </p:cNvSpPr>
          <p:nvPr>
            <p:ph type="body" idx="4294967295"/>
          </p:nvPr>
        </p:nvSpPr>
        <p:spPr>
          <a:xfrm>
            <a:off x="4667628" y="3572412"/>
            <a:ext cx="2022300" cy="1153800"/>
          </a:xfrm>
          <a:prstGeom prst="rect">
            <a:avLst/>
          </a:prstGeom>
        </p:spPr>
        <p:txBody>
          <a:bodyPr lIns="91425" tIns="91425" rIns="91425" bIns="91425" anchor="t" anchorCtr="0">
            <a:noAutofit/>
          </a:bodyPr>
          <a:lstStyle/>
          <a:p>
            <a:pPr lvl="0" algn="ctr" rtl="0">
              <a:spcBef>
                <a:spcPts val="0"/>
              </a:spcBef>
              <a:buNone/>
            </a:pPr>
            <a:r>
              <a:rPr lang="en" sz="1400">
                <a:solidFill>
                  <a:schemeClr val="dk2"/>
                </a:solidFill>
                <a:latin typeface="Proxima Nova"/>
                <a:ea typeface="Proxima Nova"/>
                <a:cs typeface="Proxima Nova"/>
                <a:sym typeface="Proxima Nova"/>
              </a:rPr>
              <a:t>New York University, Facebook</a:t>
            </a:r>
          </a:p>
        </p:txBody>
      </p:sp>
      <p:pic>
        <p:nvPicPr>
          <p:cNvPr id="253" name="Shape 253" descr="bengio-yoshua_prof.jpg"/>
          <p:cNvPicPr preferRelativeResize="0"/>
          <p:nvPr/>
        </p:nvPicPr>
        <p:blipFill rotWithShape="1">
          <a:blip r:embed="rId6">
            <a:alphaModFix/>
          </a:blip>
          <a:srcRect l="19507" r="19513"/>
          <a:stretch/>
        </p:blipFill>
        <p:spPr>
          <a:xfrm>
            <a:off x="7074589" y="1363020"/>
            <a:ext cx="1644300" cy="1644300"/>
          </a:xfrm>
          <a:prstGeom prst="ellipse">
            <a:avLst/>
          </a:prstGeom>
          <a:noFill/>
          <a:ln>
            <a:noFill/>
          </a:ln>
        </p:spPr>
      </p:pic>
      <p:sp>
        <p:nvSpPr>
          <p:cNvPr id="254" name="Shape 254"/>
          <p:cNvSpPr txBox="1">
            <a:spLocks noGrp="1"/>
          </p:cNvSpPr>
          <p:nvPr>
            <p:ph type="title" idx="4294967295"/>
          </p:nvPr>
        </p:nvSpPr>
        <p:spPr>
          <a:xfrm>
            <a:off x="6885589" y="3047794"/>
            <a:ext cx="2022300" cy="578699"/>
          </a:xfrm>
          <a:prstGeom prst="rect">
            <a:avLst/>
          </a:prstGeom>
        </p:spPr>
        <p:txBody>
          <a:bodyPr lIns="91425" tIns="91425" rIns="91425" bIns="91425" anchor="b" anchorCtr="0">
            <a:noAutofit/>
          </a:bodyPr>
          <a:lstStyle/>
          <a:p>
            <a:pPr lvl="0" algn="ctr" rtl="0">
              <a:spcBef>
                <a:spcPts val="0"/>
              </a:spcBef>
              <a:buNone/>
            </a:pPr>
            <a:r>
              <a:rPr lang="en" sz="1800" dirty="0">
                <a:solidFill>
                  <a:srgbClr val="38761D"/>
                </a:solidFill>
              </a:rPr>
              <a:t>Yoshua Bengio</a:t>
            </a:r>
          </a:p>
        </p:txBody>
      </p:sp>
      <p:sp>
        <p:nvSpPr>
          <p:cNvPr id="255" name="Shape 255"/>
          <p:cNvSpPr txBox="1">
            <a:spLocks noGrp="1"/>
          </p:cNvSpPr>
          <p:nvPr>
            <p:ph type="body" idx="4294967295"/>
          </p:nvPr>
        </p:nvSpPr>
        <p:spPr>
          <a:xfrm>
            <a:off x="6885589" y="3572412"/>
            <a:ext cx="2022300" cy="1153800"/>
          </a:xfrm>
          <a:prstGeom prst="rect">
            <a:avLst/>
          </a:prstGeom>
        </p:spPr>
        <p:txBody>
          <a:bodyPr lIns="91425" tIns="91425" rIns="91425" bIns="91425" anchor="t" anchorCtr="0">
            <a:noAutofit/>
          </a:bodyPr>
          <a:lstStyle/>
          <a:p>
            <a:pPr lvl="0" algn="ctr" rtl="0">
              <a:spcBef>
                <a:spcPts val="0"/>
              </a:spcBef>
              <a:buNone/>
            </a:pPr>
            <a:r>
              <a:rPr lang="en" sz="1400">
                <a:solidFill>
                  <a:schemeClr val="dk2"/>
                </a:solidFill>
                <a:latin typeface="Proxima Nova"/>
                <a:ea typeface="Proxima Nova"/>
                <a:cs typeface="Proxima Nova"/>
                <a:sym typeface="Proxima Nova"/>
              </a:rPr>
              <a:t>University of Montreal</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12</a:t>
            </a:fld>
            <a:endParaRPr lang="e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The Neuron</a:t>
            </a:r>
          </a:p>
        </p:txBody>
      </p:sp>
      <p:sp>
        <p:nvSpPr>
          <p:cNvPr id="261" name="Shape 2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dirty="0"/>
              <a:t>An artificial neuron contains a nonlinear activation function and has several incoming and outgoing weighted connections. Neurons are trained to filter and detect specific features or patterns (e.g. edge, nose) by receiving weighted input, transforming it with the activation function </a:t>
            </a:r>
            <a:r>
              <a:rPr lang="en" dirty="0" smtClean="0"/>
              <a:t>and </a:t>
            </a:r>
            <a:r>
              <a:rPr lang="en" dirty="0"/>
              <a:t>passing it to the outgoing connections</a:t>
            </a:r>
          </a:p>
        </p:txBody>
      </p:sp>
      <p:pic>
        <p:nvPicPr>
          <p:cNvPr id="262" name="Shape 262"/>
          <p:cNvPicPr preferRelativeResize="0"/>
          <p:nvPr/>
        </p:nvPicPr>
        <p:blipFill>
          <a:blip r:embed="rId3">
            <a:alphaModFix/>
          </a:blip>
          <a:stretch>
            <a:fillRect/>
          </a:stretch>
        </p:blipFill>
        <p:spPr>
          <a:xfrm>
            <a:off x="1625276" y="2659342"/>
            <a:ext cx="5893447" cy="1774304"/>
          </a:xfrm>
          <a:prstGeom prst="rect">
            <a:avLst/>
          </a:prstGeom>
          <a:noFill/>
          <a:ln>
            <a:noFill/>
          </a:ln>
        </p:spPr>
      </p:pic>
      <p:sp>
        <p:nvSpPr>
          <p:cNvPr id="263" name="Shape 263"/>
          <p:cNvSpPr txBox="1"/>
          <p:nvPr/>
        </p:nvSpPr>
        <p:spPr>
          <a:xfrm>
            <a:off x="311675" y="4433646"/>
            <a:ext cx="3000000" cy="3648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6</a:t>
            </a:r>
            <a:r>
              <a:rPr lang="en" dirty="0" smtClean="0">
                <a:latin typeface="Proxima Nova" panose="020B0604020202020204" charset="0"/>
              </a:rPr>
              <a:t>: </a:t>
            </a:r>
            <a:r>
              <a:rPr lang="en" dirty="0">
                <a:latin typeface="Proxima Nova" panose="020B0604020202020204" charset="0"/>
              </a:rPr>
              <a:t>Structure of the Neuron</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13</a:t>
            </a:fld>
            <a:endParaRPr lang="en"/>
          </a:p>
        </p:txBody>
      </p:sp>
      <p:sp>
        <p:nvSpPr>
          <p:cNvPr id="3" name="Rectangle 2"/>
          <p:cNvSpPr/>
          <p:nvPr/>
        </p:nvSpPr>
        <p:spPr>
          <a:xfrm>
            <a:off x="739739" y="4751275"/>
            <a:ext cx="7732718" cy="276999"/>
          </a:xfrm>
          <a:prstGeom prst="rect">
            <a:avLst/>
          </a:prstGeom>
        </p:spPr>
        <p:txBody>
          <a:bodyPr wrap="square">
            <a:spAutoFit/>
          </a:bodyPr>
          <a:lstStyle/>
          <a:p>
            <a:pPr lvl="0"/>
            <a:r>
              <a:rPr lang="en" sz="1200" dirty="0">
                <a:latin typeface="Proxima Nova" panose="020B0604020202020204" charset="0"/>
              </a:rPr>
              <a:t>Source: http://www.slideshare.net/LuMa921/deep-learning-the-past-present-and-future-of-artificial-intelligence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t>Neural </a:t>
            </a:r>
            <a:r>
              <a:rPr lang="en" dirty="0"/>
              <a:t>n</a:t>
            </a:r>
            <a:r>
              <a:rPr lang="en" dirty="0" smtClean="0"/>
              <a:t>etworks</a:t>
            </a:r>
            <a:endParaRPr lang="en" dirty="0"/>
          </a:p>
        </p:txBody>
      </p:sp>
      <p:sp>
        <p:nvSpPr>
          <p:cNvPr id="269" name="Shape 2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dirty="0"/>
              <a:t>Consists of one input, one output and multiple fully-connected hidden layers in between. Each layer is represented as a series of neurons and progressively extracts higher and higher-level features of the input until the final layer essentially makes a decision about what the input shows. </a:t>
            </a:r>
          </a:p>
        </p:txBody>
      </p:sp>
      <p:pic>
        <p:nvPicPr>
          <p:cNvPr id="270" name="Shape 270"/>
          <p:cNvPicPr preferRelativeResize="0"/>
          <p:nvPr/>
        </p:nvPicPr>
        <p:blipFill>
          <a:blip r:embed="rId3">
            <a:alphaModFix/>
          </a:blip>
          <a:stretch>
            <a:fillRect/>
          </a:stretch>
        </p:blipFill>
        <p:spPr>
          <a:xfrm>
            <a:off x="1572876" y="2303043"/>
            <a:ext cx="5998248" cy="2265832"/>
          </a:xfrm>
          <a:prstGeom prst="rect">
            <a:avLst/>
          </a:prstGeom>
          <a:noFill/>
          <a:ln>
            <a:noFill/>
          </a:ln>
        </p:spPr>
      </p:pic>
      <p:sp>
        <p:nvSpPr>
          <p:cNvPr id="271" name="Shape 271"/>
          <p:cNvSpPr txBox="1"/>
          <p:nvPr/>
        </p:nvSpPr>
        <p:spPr>
          <a:xfrm>
            <a:off x="4887231" y="4711960"/>
            <a:ext cx="3674425" cy="321600"/>
          </a:xfrm>
          <a:prstGeom prst="rect">
            <a:avLst/>
          </a:prstGeom>
          <a:noFill/>
          <a:ln>
            <a:noFill/>
          </a:ln>
        </p:spPr>
        <p:txBody>
          <a:bodyPr lIns="91425" tIns="91425" rIns="91425" bIns="91425" anchor="ctr" anchorCtr="0">
            <a:noAutofit/>
          </a:bodyPr>
          <a:lstStyle/>
          <a:p>
            <a:pPr lvl="0" rtl="0">
              <a:spcBef>
                <a:spcPts val="0"/>
              </a:spcBef>
              <a:buNone/>
            </a:pPr>
            <a:r>
              <a:rPr lang="en" sz="1000" b="1" dirty="0" smtClean="0">
                <a:latin typeface="Proxima Nova" panose="020B0604020202020204" charset="0"/>
              </a:rPr>
              <a:t>Source: http</a:t>
            </a:r>
            <a:r>
              <a:rPr lang="en" sz="1000" b="1" dirty="0">
                <a:latin typeface="Proxima Nova" panose="020B0604020202020204" charset="0"/>
              </a:rPr>
              <a:t>://cs231n.github.io/convolutional-networks</a:t>
            </a:r>
          </a:p>
        </p:txBody>
      </p:sp>
      <p:sp>
        <p:nvSpPr>
          <p:cNvPr id="272" name="Shape 272"/>
          <p:cNvSpPr txBox="1"/>
          <p:nvPr/>
        </p:nvSpPr>
        <p:spPr>
          <a:xfrm>
            <a:off x="181612" y="4488310"/>
            <a:ext cx="3969148" cy="4473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7</a:t>
            </a:r>
            <a:r>
              <a:rPr lang="en" dirty="0" smtClean="0">
                <a:latin typeface="Proxima Nova" panose="020B0604020202020204" charset="0"/>
              </a:rPr>
              <a:t>: A neural network showing its layers</a:t>
            </a:r>
            <a:endParaRPr lang="en" dirty="0">
              <a:latin typeface="Proxima Nova" panose="020B0604020202020204" charset="0"/>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14</a:t>
            </a:fld>
            <a:endParaRPr lang="e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Deep Learning - Basics</a:t>
            </a:r>
          </a:p>
        </p:txBody>
      </p:sp>
      <p:sp>
        <p:nvSpPr>
          <p:cNvPr id="278" name="Shape 27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dirty="0"/>
              <a:t>No more feature </a:t>
            </a:r>
            <a:r>
              <a:rPr lang="en" dirty="0" smtClean="0"/>
              <a:t>engineering.</a:t>
            </a:r>
            <a:endParaRPr dirty="0"/>
          </a:p>
          <a:p>
            <a:pPr lvl="0" rtl="0">
              <a:spcBef>
                <a:spcPts val="0"/>
              </a:spcBef>
              <a:buNone/>
            </a:pPr>
            <a:endParaRPr dirty="0"/>
          </a:p>
          <a:p>
            <a:pPr lvl="0" rtl="0">
              <a:spcBef>
                <a:spcPts val="0"/>
              </a:spcBef>
              <a:buNone/>
            </a:pPr>
            <a:endParaRPr dirty="0"/>
          </a:p>
          <a:p>
            <a:pPr lvl="0">
              <a:spcBef>
                <a:spcPts val="0"/>
              </a:spcBef>
              <a:buNone/>
            </a:pPr>
            <a:endParaRPr dirty="0"/>
          </a:p>
        </p:txBody>
      </p:sp>
      <p:pic>
        <p:nvPicPr>
          <p:cNvPr id="279" name="Shape 279"/>
          <p:cNvPicPr preferRelativeResize="0"/>
          <p:nvPr/>
        </p:nvPicPr>
        <p:blipFill>
          <a:blip r:embed="rId3">
            <a:alphaModFix/>
          </a:blip>
          <a:stretch>
            <a:fillRect/>
          </a:stretch>
        </p:blipFill>
        <p:spPr>
          <a:xfrm>
            <a:off x="1181528" y="1890445"/>
            <a:ext cx="5938222" cy="1533780"/>
          </a:xfrm>
          <a:prstGeom prst="rect">
            <a:avLst/>
          </a:prstGeom>
          <a:noFill/>
          <a:ln>
            <a:noFill/>
          </a:ln>
        </p:spPr>
      </p:pic>
      <p:pic>
        <p:nvPicPr>
          <p:cNvPr id="280" name="Shape 280"/>
          <p:cNvPicPr preferRelativeResize="0"/>
          <p:nvPr/>
        </p:nvPicPr>
        <p:blipFill>
          <a:blip r:embed="rId4">
            <a:alphaModFix/>
          </a:blip>
          <a:stretch>
            <a:fillRect/>
          </a:stretch>
        </p:blipFill>
        <p:spPr>
          <a:xfrm>
            <a:off x="1273995" y="3236360"/>
            <a:ext cx="5798129" cy="1542202"/>
          </a:xfrm>
          <a:prstGeom prst="rect">
            <a:avLst/>
          </a:prstGeom>
          <a:noFill/>
          <a:ln>
            <a:noFill/>
          </a:ln>
        </p:spPr>
      </p:pic>
      <p:sp>
        <p:nvSpPr>
          <p:cNvPr id="281" name="Shape 281"/>
          <p:cNvSpPr txBox="1"/>
          <p:nvPr/>
        </p:nvSpPr>
        <p:spPr>
          <a:xfrm>
            <a:off x="114038" y="4568875"/>
            <a:ext cx="6584474" cy="3024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8</a:t>
            </a:r>
            <a:r>
              <a:rPr lang="en" dirty="0" smtClean="0">
                <a:latin typeface="Proxima Nova" panose="020B0604020202020204" charset="0"/>
              </a:rPr>
              <a:t>: Traditional machine-learning architecture and deep </a:t>
            </a:r>
            <a:r>
              <a:rPr lang="en" dirty="0">
                <a:latin typeface="Proxima Nova" panose="020B0604020202020204" charset="0"/>
              </a:rPr>
              <a:t>l</a:t>
            </a:r>
            <a:r>
              <a:rPr lang="en" dirty="0" smtClean="0">
                <a:latin typeface="Proxima Nova" panose="020B0604020202020204" charset="0"/>
              </a:rPr>
              <a:t>earning architecture</a:t>
            </a:r>
            <a:endParaRPr lang="en" dirty="0">
              <a:latin typeface="Proxima Nova" panose="020B0604020202020204" charset="0"/>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15</a:t>
            </a:fld>
            <a:endParaRPr lang="en"/>
          </a:p>
        </p:txBody>
      </p:sp>
      <p:sp>
        <p:nvSpPr>
          <p:cNvPr id="3" name="Rectangle 2"/>
          <p:cNvSpPr/>
          <p:nvPr/>
        </p:nvSpPr>
        <p:spPr>
          <a:xfrm>
            <a:off x="1109609" y="4834811"/>
            <a:ext cx="7637197" cy="261610"/>
          </a:xfrm>
          <a:prstGeom prst="rect">
            <a:avLst/>
          </a:prstGeom>
        </p:spPr>
        <p:txBody>
          <a:bodyPr wrap="square">
            <a:spAutoFit/>
          </a:bodyPr>
          <a:lstStyle/>
          <a:p>
            <a:pPr lvl="0"/>
            <a:r>
              <a:rPr lang="en" sz="1100" b="1" dirty="0">
                <a:latin typeface="Proxima Nova" panose="020B0604020202020204" charset="0"/>
              </a:rPr>
              <a:t>Source: http://www.slideshare.net/LuMa921/deep-learning-the-past-present-and-future-of-artificial-intelligence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Deep Learning - Architecture</a:t>
            </a:r>
          </a:p>
        </p:txBody>
      </p:sp>
      <p:sp>
        <p:nvSpPr>
          <p:cNvPr id="287" name="Shape 28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A deep neural network consists of a hierarchy of layers, whereby each layer transforms the input data into more abstract representations (e.g. edge -&gt; nose -&gt; face). The output layer combines those features to make predictions</a:t>
            </a:r>
          </a:p>
        </p:txBody>
      </p:sp>
      <p:pic>
        <p:nvPicPr>
          <p:cNvPr id="288" name="Shape 288"/>
          <p:cNvPicPr preferRelativeResize="0"/>
          <p:nvPr/>
        </p:nvPicPr>
        <p:blipFill>
          <a:blip r:embed="rId3">
            <a:alphaModFix/>
          </a:blip>
          <a:stretch>
            <a:fillRect/>
          </a:stretch>
        </p:blipFill>
        <p:spPr>
          <a:xfrm>
            <a:off x="996593" y="2196407"/>
            <a:ext cx="6240265" cy="2484479"/>
          </a:xfrm>
          <a:prstGeom prst="rect">
            <a:avLst/>
          </a:prstGeom>
          <a:noFill/>
          <a:ln>
            <a:noFill/>
          </a:ln>
        </p:spPr>
      </p:pic>
      <p:sp>
        <p:nvSpPr>
          <p:cNvPr id="289" name="Shape 289"/>
          <p:cNvSpPr txBox="1"/>
          <p:nvPr/>
        </p:nvSpPr>
        <p:spPr>
          <a:xfrm>
            <a:off x="143838" y="4775227"/>
            <a:ext cx="9084900" cy="3507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Proxima Nova"/>
                <a:ea typeface="Proxima Nova"/>
                <a:cs typeface="Proxima Nova"/>
                <a:sym typeface="Proxima Nova"/>
              </a:rPr>
              <a:t>Source: https://cloud.google.com/blog/big-data/2016/07/understanding-neural-networks-with-tensorflow-playground</a:t>
            </a:r>
          </a:p>
        </p:txBody>
      </p:sp>
      <p:sp>
        <p:nvSpPr>
          <p:cNvPr id="290" name="Shape 290"/>
          <p:cNvSpPr txBox="1"/>
          <p:nvPr/>
        </p:nvSpPr>
        <p:spPr>
          <a:xfrm>
            <a:off x="143838" y="4568875"/>
            <a:ext cx="5884822" cy="224022"/>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9</a:t>
            </a:r>
            <a:r>
              <a:rPr lang="en" dirty="0" smtClean="0">
                <a:latin typeface="Proxima Nova" panose="020B0604020202020204" charset="0"/>
              </a:rPr>
              <a:t>: A deep neural network architecture for recognizing a cat photo</a:t>
            </a:r>
            <a:endParaRPr lang="en" dirty="0">
              <a:latin typeface="Proxima Nova" panose="020B0604020202020204" charset="0"/>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16</a:t>
            </a:fld>
            <a:endParaRPr lang="e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Training</a:t>
            </a:r>
          </a:p>
        </p:txBody>
      </p:sp>
      <p:sp>
        <p:nvSpPr>
          <p:cNvPr id="296" name="Shape 29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Learns by generating an error signal that measures the difference between the predictions of the network and the desired values and then using this error signal to change the weights (or parameters) so that predictions get more accurate.</a:t>
            </a:r>
          </a:p>
        </p:txBody>
      </p:sp>
      <p:pic>
        <p:nvPicPr>
          <p:cNvPr id="297" name="Shape 297"/>
          <p:cNvPicPr preferRelativeResize="0"/>
          <p:nvPr/>
        </p:nvPicPr>
        <p:blipFill>
          <a:blip r:embed="rId3">
            <a:alphaModFix/>
          </a:blip>
          <a:stretch>
            <a:fillRect/>
          </a:stretch>
        </p:blipFill>
        <p:spPr>
          <a:xfrm>
            <a:off x="1695236" y="2176689"/>
            <a:ext cx="5229377" cy="2318835"/>
          </a:xfrm>
          <a:prstGeom prst="rect">
            <a:avLst/>
          </a:prstGeom>
          <a:noFill/>
          <a:ln>
            <a:noFill/>
          </a:ln>
        </p:spPr>
      </p:pic>
      <p:sp>
        <p:nvSpPr>
          <p:cNvPr id="298" name="Shape 298"/>
          <p:cNvSpPr txBox="1"/>
          <p:nvPr/>
        </p:nvSpPr>
        <p:spPr>
          <a:xfrm>
            <a:off x="311700" y="4406319"/>
            <a:ext cx="3818511" cy="4398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a:t>
            </a:r>
            <a:r>
              <a:rPr lang="en" dirty="0" smtClean="0">
                <a:latin typeface="Proxima Nova" panose="020B0604020202020204" charset="0"/>
              </a:rPr>
              <a:t>10: </a:t>
            </a:r>
            <a:r>
              <a:rPr lang="en" dirty="0">
                <a:latin typeface="Proxima Nova" panose="020B0604020202020204" charset="0"/>
              </a:rPr>
              <a:t>Training </a:t>
            </a:r>
            <a:r>
              <a:rPr lang="en" dirty="0" smtClean="0">
                <a:latin typeface="Proxima Nova" panose="020B0604020202020204" charset="0"/>
              </a:rPr>
              <a:t>in a </a:t>
            </a:r>
            <a:r>
              <a:rPr lang="en" dirty="0">
                <a:latin typeface="Proxima Nova" panose="020B0604020202020204" charset="0"/>
              </a:rPr>
              <a:t>Deep </a:t>
            </a:r>
            <a:r>
              <a:rPr lang="en" dirty="0" smtClean="0">
                <a:latin typeface="Proxima Nova" panose="020B0604020202020204" charset="0"/>
              </a:rPr>
              <a:t>neural network</a:t>
            </a:r>
            <a:endParaRPr lang="en" dirty="0">
              <a:latin typeface="Proxima Nova" panose="020B0604020202020204" charset="0"/>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17</a:t>
            </a:fld>
            <a:endParaRPr lang="en"/>
          </a:p>
        </p:txBody>
      </p:sp>
      <p:sp>
        <p:nvSpPr>
          <p:cNvPr id="3" name="Rectangle 2"/>
          <p:cNvSpPr/>
          <p:nvPr/>
        </p:nvSpPr>
        <p:spPr>
          <a:xfrm>
            <a:off x="1469205" y="4810595"/>
            <a:ext cx="7277602" cy="261610"/>
          </a:xfrm>
          <a:prstGeom prst="rect">
            <a:avLst/>
          </a:prstGeom>
        </p:spPr>
        <p:txBody>
          <a:bodyPr wrap="square">
            <a:spAutoFit/>
          </a:bodyPr>
          <a:lstStyle/>
          <a:p>
            <a:pPr lvl="0"/>
            <a:r>
              <a:rPr lang="en" sz="1000" dirty="0">
                <a:latin typeface="Proxima Nova" panose="020B0604020202020204" charset="0"/>
              </a:rPr>
              <a:t>Source: http://</a:t>
            </a:r>
            <a:r>
              <a:rPr lang="en" sz="1100" dirty="0">
                <a:latin typeface="Proxima Nova" panose="020B0604020202020204" charset="0"/>
              </a:rPr>
              <a:t>www.slideshare.net/LuMa921/deep-learning-the-past-present-and-future-of-artificial-intelligence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490250" y="526350"/>
            <a:ext cx="5797500" cy="4090800"/>
          </a:xfrm>
          <a:prstGeom prst="rect">
            <a:avLst/>
          </a:prstGeom>
        </p:spPr>
        <p:txBody>
          <a:bodyPr lIns="91425" tIns="91425" rIns="91425" bIns="91425" anchor="ctr" anchorCtr="0">
            <a:noAutofit/>
          </a:bodyPr>
          <a:lstStyle/>
          <a:p>
            <a:pPr lvl="0" rtl="0">
              <a:spcBef>
                <a:spcPts val="0"/>
              </a:spcBef>
              <a:buNone/>
            </a:pPr>
            <a:r>
              <a:rPr lang="en" dirty="0"/>
              <a:t>So why did D</a:t>
            </a:r>
            <a:r>
              <a:rPr lang="en" dirty="0" smtClean="0"/>
              <a:t>eep neural networks </a:t>
            </a:r>
            <a:r>
              <a:rPr lang="en" dirty="0"/>
              <a:t>take that long to be popular?</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18</a:t>
            </a:fld>
            <a:endParaRPr lang="e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Vanishing Gradient Problem</a:t>
            </a:r>
          </a:p>
        </p:txBody>
      </p:sp>
      <p:sp>
        <p:nvSpPr>
          <p:cNvPr id="309" name="Shape 30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dirty="0" smtClean="0"/>
              <a:t>(Bengio </a:t>
            </a:r>
            <a:r>
              <a:rPr lang="en" dirty="0"/>
              <a:t>et al</a:t>
            </a:r>
            <a:r>
              <a:rPr lang="en" dirty="0" smtClean="0"/>
              <a:t>., 2009) </a:t>
            </a:r>
            <a:r>
              <a:rPr lang="en" dirty="0"/>
              <a:t>outlined the vanishing gradient problem associated with Deep architectures.</a:t>
            </a:r>
          </a:p>
          <a:p>
            <a:pPr lvl="0">
              <a:spcBef>
                <a:spcPts val="0"/>
              </a:spcBef>
              <a:buNone/>
            </a:pPr>
            <a:r>
              <a:rPr lang="en" dirty="0"/>
              <a:t>Training a neural net involves Backpropagation : </a:t>
            </a:r>
          </a:p>
          <a:p>
            <a:pPr marL="457200" lvl="0" indent="-228600">
              <a:spcBef>
                <a:spcPts val="0"/>
              </a:spcBef>
              <a:buChar char="-"/>
            </a:pPr>
            <a:r>
              <a:rPr lang="en" dirty="0"/>
              <a:t>Constantly calculating the Cost value:  Predicted output - Actual Output.</a:t>
            </a:r>
          </a:p>
          <a:p>
            <a:pPr marL="457200" lvl="0" indent="-228600" rtl="0">
              <a:spcBef>
                <a:spcPts val="0"/>
              </a:spcBef>
              <a:buChar char="-"/>
            </a:pPr>
            <a:r>
              <a:rPr lang="en" dirty="0"/>
              <a:t>Cost lowered by making adjustments to the weights and biases.</a:t>
            </a:r>
          </a:p>
          <a:p>
            <a:pPr marL="457200" lvl="0" indent="-228600" rtl="0">
              <a:spcBef>
                <a:spcPts val="0"/>
              </a:spcBef>
              <a:buChar char="-"/>
            </a:pPr>
            <a:endParaRPr dirty="0"/>
          </a:p>
          <a:p>
            <a:pPr lvl="0">
              <a:spcBef>
                <a:spcPts val="0"/>
              </a:spcBef>
              <a:buNone/>
            </a:pPr>
            <a:r>
              <a:rPr lang="en" dirty="0"/>
              <a:t>Using backpropagation to train deep nets leads to Vanishing Gradient as training takes too long and accuracy really suffers.</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19</a:t>
            </a:fld>
            <a:endParaRPr lang="e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GB" dirty="0"/>
          </a:p>
        </p:txBody>
      </p:sp>
      <p:sp>
        <p:nvSpPr>
          <p:cNvPr id="3" name="Text Placeholder 2"/>
          <p:cNvSpPr>
            <a:spLocks noGrp="1"/>
          </p:cNvSpPr>
          <p:nvPr>
            <p:ph type="body" idx="1"/>
          </p:nvPr>
        </p:nvSpPr>
        <p:spPr>
          <a:xfrm>
            <a:off x="311700" y="1152474"/>
            <a:ext cx="8520599" cy="3727869"/>
          </a:xfrm>
        </p:spPr>
        <p:txBody>
          <a:bodyPr/>
          <a:lstStyle/>
          <a:p>
            <a:pPr marL="171450" indent="-171450">
              <a:buFont typeface="Wingdings" panose="05000000000000000000" pitchFamily="2" charset="2"/>
              <a:buChar char="§"/>
            </a:pPr>
            <a:r>
              <a:rPr lang="en-US" sz="1600" dirty="0" smtClean="0"/>
              <a:t>Introduction</a:t>
            </a:r>
            <a:endParaRPr lang="en-US" sz="1600" dirty="0"/>
          </a:p>
          <a:p>
            <a:pPr marL="171450" indent="-171450">
              <a:buFont typeface="Wingdings" panose="05000000000000000000" pitchFamily="2" charset="2"/>
              <a:buChar char="§"/>
            </a:pPr>
            <a:r>
              <a:rPr lang="en-US" sz="1600" dirty="0" smtClean="0"/>
              <a:t>Aim </a:t>
            </a:r>
            <a:r>
              <a:rPr lang="en-US" sz="1600" dirty="0"/>
              <a:t>and </a:t>
            </a:r>
            <a:r>
              <a:rPr lang="en-US" sz="1600" dirty="0" smtClean="0"/>
              <a:t>Objectives</a:t>
            </a:r>
            <a:endParaRPr lang="en-US" sz="1600" dirty="0"/>
          </a:p>
          <a:p>
            <a:pPr marL="171450" indent="-171450">
              <a:buFont typeface="Wingdings" panose="05000000000000000000" pitchFamily="2" charset="2"/>
              <a:buChar char="§"/>
            </a:pPr>
            <a:r>
              <a:rPr lang="en-US" sz="1600" dirty="0" smtClean="0"/>
              <a:t>Review </a:t>
            </a:r>
            <a:r>
              <a:rPr lang="en-US" sz="1600" dirty="0"/>
              <a:t>of the </a:t>
            </a:r>
            <a:r>
              <a:rPr lang="en-US" sz="1600" dirty="0" smtClean="0"/>
              <a:t>Concepts</a:t>
            </a:r>
          </a:p>
          <a:p>
            <a:pPr marL="171450" indent="-171450">
              <a:buFont typeface="Wingdings" panose="05000000000000000000" pitchFamily="2" charset="2"/>
              <a:buChar char="§"/>
            </a:pPr>
            <a:r>
              <a:rPr lang="en-US" sz="1600" dirty="0" smtClean="0"/>
              <a:t>Related works</a:t>
            </a:r>
            <a:endParaRPr lang="en-US" sz="1600" dirty="0"/>
          </a:p>
          <a:p>
            <a:pPr marL="171450" indent="-171450">
              <a:buFont typeface="Wingdings" panose="05000000000000000000" pitchFamily="2" charset="2"/>
              <a:buChar char="§"/>
            </a:pPr>
            <a:r>
              <a:rPr lang="en-US" sz="1600" dirty="0" smtClean="0"/>
              <a:t>Specific </a:t>
            </a:r>
            <a:r>
              <a:rPr lang="en-US" sz="1600" dirty="0"/>
              <a:t>Application </a:t>
            </a:r>
            <a:r>
              <a:rPr lang="en-US" sz="1600" dirty="0" smtClean="0"/>
              <a:t>Areas</a:t>
            </a:r>
            <a:endParaRPr lang="en-US" sz="1600" dirty="0"/>
          </a:p>
          <a:p>
            <a:pPr marL="171450" indent="-171450">
              <a:buFont typeface="Wingdings" panose="05000000000000000000" pitchFamily="2" charset="2"/>
              <a:buChar char="§"/>
            </a:pPr>
            <a:r>
              <a:rPr lang="en-US" sz="1600" dirty="0" smtClean="0"/>
              <a:t>Conclusion</a:t>
            </a:r>
          </a:p>
          <a:p>
            <a:pPr marL="171450" indent="-171450">
              <a:buFont typeface="Wingdings" panose="05000000000000000000" pitchFamily="2" charset="2"/>
              <a:buChar char="§"/>
            </a:pPr>
            <a:r>
              <a:rPr lang="en-US" sz="1600" dirty="0" smtClean="0"/>
              <a:t>References</a:t>
            </a:r>
          </a:p>
          <a:p>
            <a:pPr marL="171450" indent="-171450">
              <a:buFont typeface="Wingdings" panose="05000000000000000000" pitchFamily="2" charset="2"/>
              <a:buChar char="§"/>
            </a:pPr>
            <a:r>
              <a:rPr lang="en-US" sz="1600" dirty="0" smtClean="0"/>
              <a:t>Acknowledgement</a:t>
            </a:r>
            <a:endParaRPr lang="en-GB" sz="1600"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2</a:t>
            </a:fld>
            <a:endParaRPr lang="en"/>
          </a:p>
        </p:txBody>
      </p:sp>
    </p:spTree>
    <p:extLst>
      <p:ext uri="{BB962C8B-B14F-4D97-AF65-F5344CB8AC3E}">
        <p14:creationId xmlns:p14="http://schemas.microsoft.com/office/powerpoint/2010/main" val="3182557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GB" sz="2400" dirty="0" smtClean="0"/>
              <a:t>Restricted Boltzmann Machine (RBM)</a:t>
            </a:r>
            <a:endParaRPr lang="en" sz="2400" dirty="0"/>
          </a:p>
        </p:txBody>
      </p:sp>
      <p:sp>
        <p:nvSpPr>
          <p:cNvPr id="320" name="Shape 32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dirty="0"/>
              <a:t>(</a:t>
            </a:r>
            <a:r>
              <a:rPr lang="en" dirty="0" smtClean="0"/>
              <a:t>Hinton et al., </a:t>
            </a:r>
            <a:r>
              <a:rPr lang="en" dirty="0"/>
              <a:t>2006) introduced the concept of an RBM which can find patterns in our data by reconstructing the input.</a:t>
            </a:r>
          </a:p>
          <a:p>
            <a:pPr lvl="0">
              <a:spcBef>
                <a:spcPts val="0"/>
              </a:spcBef>
              <a:buNone/>
            </a:pPr>
            <a:r>
              <a:rPr lang="en" dirty="0"/>
              <a:t>RBM is a shallow two-layer net, the hidden and visible layers with each node in the visible layer connected to each in the hidden layer.</a:t>
            </a:r>
          </a:p>
          <a:p>
            <a:pPr lvl="0">
              <a:spcBef>
                <a:spcPts val="0"/>
              </a:spcBef>
              <a:buNone/>
            </a:pPr>
            <a:endParaRPr dirty="0"/>
          </a:p>
        </p:txBody>
      </p:sp>
      <p:pic>
        <p:nvPicPr>
          <p:cNvPr id="321" name="Shape 321"/>
          <p:cNvPicPr preferRelativeResize="0"/>
          <p:nvPr/>
        </p:nvPicPr>
        <p:blipFill>
          <a:blip r:embed="rId3">
            <a:alphaModFix/>
          </a:blip>
          <a:stretch>
            <a:fillRect/>
          </a:stretch>
        </p:blipFill>
        <p:spPr>
          <a:xfrm>
            <a:off x="2573901" y="2821975"/>
            <a:ext cx="2921999" cy="1612150"/>
          </a:xfrm>
          <a:prstGeom prst="rect">
            <a:avLst/>
          </a:prstGeom>
          <a:noFill/>
          <a:ln>
            <a:noFill/>
          </a:ln>
        </p:spPr>
      </p:pic>
      <p:sp>
        <p:nvSpPr>
          <p:cNvPr id="322" name="Shape 322"/>
          <p:cNvSpPr txBox="1"/>
          <p:nvPr/>
        </p:nvSpPr>
        <p:spPr>
          <a:xfrm>
            <a:off x="4925856" y="4635616"/>
            <a:ext cx="4095300" cy="4488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Proxima Nova" panose="020B0604020202020204" charset="0"/>
              </a:rPr>
              <a:t>Source: http://deeplearning.net/tutorial/rbm.html</a:t>
            </a:r>
          </a:p>
        </p:txBody>
      </p:sp>
      <p:sp>
        <p:nvSpPr>
          <p:cNvPr id="323" name="Shape 323"/>
          <p:cNvSpPr txBox="1"/>
          <p:nvPr/>
        </p:nvSpPr>
        <p:spPr>
          <a:xfrm>
            <a:off x="234340" y="4568875"/>
            <a:ext cx="3573900" cy="3210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a:t>
            </a:r>
            <a:r>
              <a:rPr lang="en" dirty="0" smtClean="0">
                <a:latin typeface="Proxima Nova" panose="020B0604020202020204" charset="0"/>
              </a:rPr>
              <a:t>11: </a:t>
            </a:r>
            <a:r>
              <a:rPr lang="en" dirty="0">
                <a:latin typeface="Proxima Nova" panose="020B0604020202020204" charset="0"/>
              </a:rPr>
              <a:t>A Restricted Boltzmann Machine</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20</a:t>
            </a:fld>
            <a:endParaRPr lang="e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Deep Belief Network (DBN)</a:t>
            </a:r>
            <a:endParaRPr lang="en-GB" dirty="0"/>
          </a:p>
        </p:txBody>
      </p:sp>
      <p:sp>
        <p:nvSpPr>
          <p:cNvPr id="3" name="Text Placeholder 2"/>
          <p:cNvSpPr>
            <a:spLocks noGrp="1"/>
          </p:cNvSpPr>
          <p:nvPr>
            <p:ph type="body" idx="1"/>
          </p:nvPr>
        </p:nvSpPr>
        <p:spPr>
          <a:xfrm>
            <a:off x="311701" y="1152474"/>
            <a:ext cx="6533122" cy="3267923"/>
          </a:xfrm>
        </p:spPr>
        <p:txBody>
          <a:bodyPr/>
          <a:lstStyle/>
          <a:p>
            <a:r>
              <a:rPr lang="en-GB" dirty="0" smtClean="0"/>
              <a:t>(Hinton et al., 2006) s</a:t>
            </a:r>
            <a:r>
              <a:rPr lang="en-US" dirty="0" err="1" smtClean="0"/>
              <a:t>howed</a:t>
            </a:r>
            <a:r>
              <a:rPr lang="en-US" dirty="0" smtClean="0"/>
              <a:t> that </a:t>
            </a:r>
            <a:r>
              <a:rPr lang="en-US" dirty="0"/>
              <a:t>RBMs can be stacked and trained in a greedy manner to form so-called Deep Belief Networks (DBN). </a:t>
            </a:r>
            <a:endParaRPr lang="en-US" dirty="0" smtClean="0"/>
          </a:p>
          <a:p>
            <a:r>
              <a:rPr lang="en-US" dirty="0" smtClean="0"/>
              <a:t>DBNs </a:t>
            </a:r>
            <a:r>
              <a:rPr lang="en-US" dirty="0"/>
              <a:t>are graphical models which learn to extract a deep hierarchical representation of the training data</a:t>
            </a:r>
            <a:endParaRPr lang="en-GB"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21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563" y="1152474"/>
            <a:ext cx="1627635" cy="2276861"/>
          </a:xfrm>
          <a:prstGeom prst="rect">
            <a:avLst/>
          </a:prstGeom>
        </p:spPr>
      </p:pic>
      <p:sp>
        <p:nvSpPr>
          <p:cNvPr id="7" name="Shape 323"/>
          <p:cNvSpPr txBox="1"/>
          <p:nvPr/>
        </p:nvSpPr>
        <p:spPr>
          <a:xfrm>
            <a:off x="5570100" y="3644116"/>
            <a:ext cx="3573900" cy="3210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a:t>
            </a:r>
            <a:r>
              <a:rPr lang="en" dirty="0" smtClean="0">
                <a:latin typeface="Proxima Nova" panose="020B0604020202020204" charset="0"/>
              </a:rPr>
              <a:t>12: RBM layers in a DBN</a:t>
            </a:r>
            <a:endParaRPr lang="en" dirty="0">
              <a:latin typeface="Proxima Nova" panose="020B0604020202020204" charset="0"/>
            </a:endParaRPr>
          </a:p>
        </p:txBody>
      </p:sp>
      <p:sp>
        <p:nvSpPr>
          <p:cNvPr id="8" name="Shape 323"/>
          <p:cNvSpPr txBox="1"/>
          <p:nvPr/>
        </p:nvSpPr>
        <p:spPr>
          <a:xfrm>
            <a:off x="5070764" y="4032256"/>
            <a:ext cx="4073236" cy="321000"/>
          </a:xfrm>
          <a:prstGeom prst="rect">
            <a:avLst/>
          </a:prstGeom>
          <a:noFill/>
          <a:ln>
            <a:noFill/>
          </a:ln>
        </p:spPr>
        <p:txBody>
          <a:bodyPr lIns="91425" tIns="91425" rIns="91425" bIns="91425" anchor="ctr" anchorCtr="0">
            <a:noAutofit/>
          </a:bodyPr>
          <a:lstStyle/>
          <a:p>
            <a:pPr lvl="0"/>
            <a:r>
              <a:rPr lang="en" dirty="0" smtClean="0">
                <a:latin typeface="Proxima Nova" panose="020B0604020202020204" charset="0"/>
              </a:rPr>
              <a:t>Source: </a:t>
            </a:r>
            <a:r>
              <a:rPr lang="en-GB" dirty="0">
                <a:latin typeface="Proxima Nova" panose="020B0604020202020204" charset="0"/>
              </a:rPr>
              <a:t>http://deeplearning.net/tutorial/DBN.html</a:t>
            </a:r>
            <a:endParaRPr lang="en" dirty="0">
              <a:latin typeface="Proxima Nova" panose="020B0604020202020204" charset="0"/>
            </a:endParaRPr>
          </a:p>
        </p:txBody>
      </p:sp>
    </p:spTree>
    <p:extLst>
      <p:ext uri="{BB962C8B-B14F-4D97-AF65-F5344CB8AC3E}">
        <p14:creationId xmlns:p14="http://schemas.microsoft.com/office/powerpoint/2010/main" val="27518068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Architectures</a:t>
            </a:r>
            <a:endParaRPr lang="en-GB" dirty="0"/>
          </a:p>
        </p:txBody>
      </p:sp>
      <p:sp>
        <p:nvSpPr>
          <p:cNvPr id="3" name="Text Placeholder 2"/>
          <p:cNvSpPr>
            <a:spLocks noGrp="1"/>
          </p:cNvSpPr>
          <p:nvPr>
            <p:ph type="body" idx="1"/>
          </p:nvPr>
        </p:nvSpPr>
        <p:spPr/>
        <p:txBody>
          <a:bodyPr/>
          <a:lstStyle/>
          <a:p>
            <a:pPr marL="285750" indent="-285750">
              <a:buFont typeface="Wingdings" panose="05000000000000000000" pitchFamily="2" charset="2"/>
              <a:buChar char="v"/>
            </a:pPr>
            <a:r>
              <a:rPr lang="en-GB" dirty="0" smtClean="0"/>
              <a:t>Deep Neural </a:t>
            </a:r>
            <a:r>
              <a:rPr lang="en-GB" dirty="0" smtClean="0"/>
              <a:t>Networks</a:t>
            </a:r>
          </a:p>
          <a:p>
            <a:pPr marL="285750" indent="-285750">
              <a:buFont typeface="Wingdings" panose="05000000000000000000" pitchFamily="2" charset="2"/>
              <a:buChar char="v"/>
            </a:pPr>
            <a:endParaRPr lang="en-GB" dirty="0" smtClean="0"/>
          </a:p>
          <a:p>
            <a:pPr marL="285750" indent="-285750">
              <a:buFont typeface="Wingdings" panose="05000000000000000000" pitchFamily="2" charset="2"/>
              <a:buChar char="v"/>
            </a:pPr>
            <a:r>
              <a:rPr lang="en-GB" dirty="0" smtClean="0"/>
              <a:t>Convolutional </a:t>
            </a:r>
            <a:r>
              <a:rPr lang="en-GB" smtClean="0"/>
              <a:t>Neural </a:t>
            </a:r>
            <a:r>
              <a:rPr lang="en-GB" smtClean="0"/>
              <a:t>networks</a:t>
            </a:r>
          </a:p>
          <a:p>
            <a:pPr marL="285750" indent="-285750">
              <a:buFont typeface="Wingdings" panose="05000000000000000000" pitchFamily="2" charset="2"/>
              <a:buChar char="v"/>
            </a:pPr>
            <a:endParaRPr lang="en-GB" dirty="0" smtClean="0"/>
          </a:p>
          <a:p>
            <a:pPr marL="285750" indent="-285750">
              <a:buFont typeface="Wingdings" panose="05000000000000000000" pitchFamily="2" charset="2"/>
              <a:buChar char="v"/>
            </a:pPr>
            <a:r>
              <a:rPr lang="en-GB" dirty="0" smtClean="0"/>
              <a:t>Recurrent Neural networks</a:t>
            </a:r>
            <a:endParaRPr lang="en-GB"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22</a:t>
            </a:fld>
            <a:endParaRPr lang="en"/>
          </a:p>
        </p:txBody>
      </p:sp>
    </p:spTree>
    <p:extLst>
      <p:ext uri="{BB962C8B-B14F-4D97-AF65-F5344CB8AC3E}">
        <p14:creationId xmlns:p14="http://schemas.microsoft.com/office/powerpoint/2010/main" val="3640013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When Should I use a Deep </a:t>
            </a:r>
            <a:r>
              <a:rPr lang="en" dirty="0" smtClean="0"/>
              <a:t>neural network?</a:t>
            </a:r>
            <a:endParaRPr lang="en" dirty="0"/>
          </a:p>
        </p:txBody>
      </p:sp>
      <p:sp>
        <p:nvSpPr>
          <p:cNvPr id="359" name="Shape 35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2400" b="1" dirty="0">
                <a:solidFill>
                  <a:srgbClr val="38761D"/>
                </a:solidFill>
              </a:rPr>
              <a:t>Simple Patterns</a:t>
            </a:r>
            <a:r>
              <a:rPr lang="en" sz="2400" dirty="0"/>
              <a:t> </a:t>
            </a:r>
            <a:r>
              <a:rPr lang="en" sz="2400" dirty="0" smtClean="0"/>
              <a:t>– Support Vector Machines, </a:t>
            </a:r>
            <a:r>
              <a:rPr lang="en" sz="2400" dirty="0"/>
              <a:t>Logistic regression.</a:t>
            </a:r>
          </a:p>
          <a:p>
            <a:pPr lvl="0">
              <a:spcBef>
                <a:spcPts val="0"/>
              </a:spcBef>
              <a:buNone/>
            </a:pPr>
            <a:r>
              <a:rPr lang="en" sz="2400" b="1" dirty="0" smtClean="0">
                <a:solidFill>
                  <a:srgbClr val="38761D"/>
                </a:solidFill>
              </a:rPr>
              <a:t>Moderate Patterns</a:t>
            </a:r>
            <a:r>
              <a:rPr lang="en" sz="2400" dirty="0" smtClean="0">
                <a:solidFill>
                  <a:srgbClr val="38761D"/>
                </a:solidFill>
              </a:rPr>
              <a:t> </a:t>
            </a:r>
            <a:r>
              <a:rPr lang="en" sz="2400" dirty="0"/>
              <a:t>- Neural n</a:t>
            </a:r>
            <a:r>
              <a:rPr lang="en" sz="2400" dirty="0" smtClean="0"/>
              <a:t>etworks</a:t>
            </a:r>
            <a:endParaRPr lang="en" sz="2400" dirty="0"/>
          </a:p>
          <a:p>
            <a:pPr lvl="0">
              <a:spcBef>
                <a:spcPts val="0"/>
              </a:spcBef>
              <a:buNone/>
            </a:pPr>
            <a:r>
              <a:rPr lang="en" sz="2400" b="1" dirty="0" smtClean="0">
                <a:solidFill>
                  <a:srgbClr val="274E13"/>
                </a:solidFill>
              </a:rPr>
              <a:t>Complex Patterns </a:t>
            </a:r>
            <a:r>
              <a:rPr lang="en" sz="2400" dirty="0" smtClean="0"/>
              <a:t>– Deep neural </a:t>
            </a:r>
            <a:r>
              <a:rPr lang="en" sz="2400" dirty="0"/>
              <a:t>n</a:t>
            </a:r>
            <a:r>
              <a:rPr lang="en" sz="2400" dirty="0" smtClean="0"/>
              <a:t>etworks</a:t>
            </a:r>
            <a:endParaRPr lang="en" sz="2400" dirty="0"/>
          </a:p>
          <a:p>
            <a:pPr lvl="0">
              <a:spcBef>
                <a:spcPts val="0"/>
              </a:spcBef>
              <a:buNone/>
            </a:pPr>
            <a:endParaRPr dirty="0"/>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23</a:t>
            </a:fld>
            <a:endParaRPr lang="e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Deep Learning Tools</a:t>
            </a:r>
          </a:p>
        </p:txBody>
      </p:sp>
      <p:sp>
        <p:nvSpPr>
          <p:cNvPr id="371" name="Shape 3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r>
              <a:rPr lang="en" sz="2400" dirty="0"/>
              <a:t>Caffe - </a:t>
            </a:r>
            <a:r>
              <a:rPr lang="en" sz="2400" dirty="0">
                <a:solidFill>
                  <a:srgbClr val="333333"/>
                </a:solidFill>
                <a:highlight>
                  <a:srgbClr val="FFFFFF"/>
                </a:highlight>
              </a:rPr>
              <a:t>(Y. Jia et al., 2014)</a:t>
            </a:r>
          </a:p>
          <a:p>
            <a:pPr lvl="0"/>
            <a:r>
              <a:rPr lang="en" sz="2400" dirty="0"/>
              <a:t>MatConvNet - </a:t>
            </a:r>
            <a:r>
              <a:rPr lang="en" sz="2400" dirty="0">
                <a:solidFill>
                  <a:srgbClr val="333333"/>
                </a:solidFill>
                <a:highlight>
                  <a:srgbClr val="FFFFFF"/>
                </a:highlight>
              </a:rPr>
              <a:t>(A. Vedaldi and K. Lenc, 2015) </a:t>
            </a:r>
            <a:endParaRPr lang="en" sz="2400" dirty="0" smtClean="0"/>
          </a:p>
          <a:p>
            <a:pPr lvl="0">
              <a:spcBef>
                <a:spcPts val="0"/>
              </a:spcBef>
              <a:buNone/>
            </a:pPr>
            <a:r>
              <a:rPr lang="en" sz="2400" dirty="0" smtClean="0"/>
              <a:t>Theano – (</a:t>
            </a:r>
            <a:r>
              <a:rPr lang="en" sz="2400" dirty="0" smtClean="0">
                <a:solidFill>
                  <a:srgbClr val="333333"/>
                </a:solidFill>
                <a:highlight>
                  <a:srgbClr val="FFFFFF"/>
                </a:highlight>
              </a:rPr>
              <a:t>R. Al-Rfou et al., 2016) </a:t>
            </a:r>
          </a:p>
          <a:p>
            <a:pPr lvl="0">
              <a:spcBef>
                <a:spcPts val="0"/>
              </a:spcBef>
              <a:buNone/>
            </a:pPr>
            <a:r>
              <a:rPr lang="en" sz="2400" dirty="0" smtClean="0"/>
              <a:t>Tensorflow- (</a:t>
            </a:r>
            <a:r>
              <a:rPr lang="en" sz="2400" dirty="0" smtClean="0">
                <a:solidFill>
                  <a:srgbClr val="333333"/>
                </a:solidFill>
                <a:highlight>
                  <a:srgbClr val="FFFFFF"/>
                </a:highlight>
              </a:rPr>
              <a:t>M. Abadi et al., 2016)</a:t>
            </a:r>
            <a:endParaRPr lang="en" sz="2400" i="1" dirty="0" smtClean="0">
              <a:solidFill>
                <a:srgbClr val="333333"/>
              </a:solidFill>
              <a:highlight>
                <a:srgbClr val="FFFFFF"/>
              </a:highlight>
            </a:endParaRPr>
          </a:p>
        </p:txBody>
      </p:sp>
      <p:pic>
        <p:nvPicPr>
          <p:cNvPr id="372" name="Shape 372"/>
          <p:cNvPicPr preferRelativeResize="0"/>
          <p:nvPr/>
        </p:nvPicPr>
        <p:blipFill>
          <a:blip r:embed="rId3">
            <a:alphaModFix/>
          </a:blip>
          <a:stretch>
            <a:fillRect/>
          </a:stretch>
        </p:blipFill>
        <p:spPr>
          <a:xfrm>
            <a:off x="6405550" y="1731650"/>
            <a:ext cx="1799274" cy="1385225"/>
          </a:xfrm>
          <a:prstGeom prst="rect">
            <a:avLst/>
          </a:prstGeom>
          <a:noFill/>
          <a:ln>
            <a:noFill/>
          </a:ln>
        </p:spPr>
      </p:pic>
      <p:pic>
        <p:nvPicPr>
          <p:cNvPr id="373" name="Shape 373"/>
          <p:cNvPicPr preferRelativeResize="0"/>
          <p:nvPr/>
        </p:nvPicPr>
        <p:blipFill>
          <a:blip r:embed="rId4">
            <a:alphaModFix/>
          </a:blip>
          <a:stretch>
            <a:fillRect/>
          </a:stretch>
        </p:blipFill>
        <p:spPr>
          <a:xfrm>
            <a:off x="6405550" y="445025"/>
            <a:ext cx="1593300" cy="1385225"/>
          </a:xfrm>
          <a:prstGeom prst="rect">
            <a:avLst/>
          </a:prstGeom>
          <a:noFill/>
          <a:ln>
            <a:noFill/>
          </a:ln>
        </p:spPr>
      </p:pic>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24</a:t>
            </a:fld>
            <a:endParaRPr lang="e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90250" y="526350"/>
            <a:ext cx="5797500" cy="4090800"/>
          </a:xfrm>
          <a:prstGeom prst="rect">
            <a:avLst/>
          </a:prstGeom>
        </p:spPr>
        <p:txBody>
          <a:bodyPr lIns="91425" tIns="91425" rIns="91425" bIns="91425" anchor="ctr" anchorCtr="0">
            <a:noAutofit/>
          </a:bodyPr>
          <a:lstStyle/>
          <a:p>
            <a:pPr lvl="0" rtl="0">
              <a:spcBef>
                <a:spcPts val="0"/>
              </a:spcBef>
              <a:buNone/>
            </a:pPr>
            <a:r>
              <a:rPr lang="en" dirty="0" smtClean="0"/>
              <a:t>Related Works</a:t>
            </a:r>
            <a:endParaRPr lang="en" dirty="0"/>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25</a:t>
            </a:fld>
            <a:endParaRPr lang="e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GB" dirty="0" smtClean="0"/>
              <a:t>Related Works</a:t>
            </a:r>
            <a:endParaRPr lang="en" dirty="0"/>
          </a:p>
        </p:txBody>
      </p:sp>
      <p:sp>
        <p:nvSpPr>
          <p:cNvPr id="335" name="Shape 335"/>
          <p:cNvSpPr txBox="1">
            <a:spLocks noGrp="1"/>
          </p:cNvSpPr>
          <p:nvPr>
            <p:ph type="body" idx="1"/>
          </p:nvPr>
        </p:nvSpPr>
        <p:spPr>
          <a:xfrm>
            <a:off x="311700" y="1152474"/>
            <a:ext cx="8520600" cy="3655831"/>
          </a:xfrm>
          <a:prstGeom prst="rect">
            <a:avLst/>
          </a:prstGeom>
        </p:spPr>
        <p:txBody>
          <a:bodyPr lIns="91425" tIns="91425" rIns="91425" bIns="91425" anchor="t" anchorCtr="0">
            <a:noAutofit/>
          </a:bodyPr>
          <a:lstStyle/>
          <a:p>
            <a:pPr marL="285750" lvl="0" indent="-285750">
              <a:spcBef>
                <a:spcPts val="0"/>
              </a:spcBef>
              <a:buFont typeface="Wingdings" panose="05000000000000000000" pitchFamily="2" charset="2"/>
              <a:buChar char="v"/>
            </a:pPr>
            <a:r>
              <a:rPr lang="en" dirty="0">
                <a:solidFill>
                  <a:srgbClr val="505050"/>
                </a:solidFill>
              </a:rPr>
              <a:t>(Mohamed, Dahl, &amp; Hinton, 2012)  introduced the first application to acoustic modeling of neural networks in which multiple layers of features are generatively </a:t>
            </a:r>
            <a:r>
              <a:rPr lang="en" dirty="0" smtClean="0">
                <a:solidFill>
                  <a:srgbClr val="505050"/>
                </a:solidFill>
              </a:rPr>
              <a:t>pre-trained.</a:t>
            </a:r>
          </a:p>
          <a:p>
            <a:pPr lvl="0">
              <a:spcBef>
                <a:spcPts val="0"/>
              </a:spcBef>
            </a:pPr>
            <a:r>
              <a:rPr lang="en" dirty="0" smtClean="0">
                <a:solidFill>
                  <a:srgbClr val="505050"/>
                </a:solidFill>
              </a:rPr>
              <a:t>Prior </a:t>
            </a:r>
            <a:r>
              <a:rPr lang="en" dirty="0">
                <a:solidFill>
                  <a:srgbClr val="505050"/>
                </a:solidFill>
              </a:rPr>
              <a:t>to that, Hidden Markov Models were mostly used for speech recognition.  </a:t>
            </a:r>
            <a:endParaRPr lang="en" dirty="0" smtClean="0">
              <a:solidFill>
                <a:srgbClr val="505050"/>
              </a:solidFill>
            </a:endParaRPr>
          </a:p>
          <a:p>
            <a:r>
              <a:rPr lang="en" dirty="0">
                <a:solidFill>
                  <a:schemeClr val="accent5">
                    <a:lumMod val="50000"/>
                  </a:schemeClr>
                </a:solidFill>
              </a:rPr>
              <a:t>However, they </a:t>
            </a:r>
            <a:r>
              <a:rPr lang="en" dirty="0" smtClean="0">
                <a:solidFill>
                  <a:schemeClr val="accent5">
                    <a:lumMod val="50000"/>
                  </a:schemeClr>
                </a:solidFill>
              </a:rPr>
              <a:t>used a bottleneck in the last layer of the Back propagation-Deep Belief Network (BP-DBN).</a:t>
            </a:r>
            <a:endParaRPr lang="en" dirty="0">
              <a:solidFill>
                <a:srgbClr val="505050"/>
              </a:solidFill>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26</a:t>
            </a:fld>
            <a:endParaRPr lang="e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Related </a:t>
            </a:r>
            <a:r>
              <a:rPr lang="en-GB" dirty="0" smtClean="0"/>
              <a:t>Works (</a:t>
            </a:r>
            <a:r>
              <a:rPr lang="en-GB" dirty="0" err="1" smtClean="0"/>
              <a:t>contd</a:t>
            </a:r>
            <a:r>
              <a:rPr lang="en-GB" dirty="0" smtClean="0"/>
              <a:t>)</a:t>
            </a:r>
            <a:endParaRPr lang="en-GB" dirty="0"/>
          </a:p>
        </p:txBody>
      </p:sp>
      <p:sp>
        <p:nvSpPr>
          <p:cNvPr id="3" name="Text Placeholder 2"/>
          <p:cNvSpPr>
            <a:spLocks noGrp="1"/>
          </p:cNvSpPr>
          <p:nvPr>
            <p:ph type="body" idx="1"/>
          </p:nvPr>
        </p:nvSpPr>
        <p:spPr/>
        <p:txBody>
          <a:bodyPr/>
          <a:lstStyle/>
          <a:p>
            <a:pPr marL="285750" lvl="0" indent="-285750">
              <a:buFont typeface="Wingdings" panose="05000000000000000000" pitchFamily="2" charset="2"/>
              <a:buChar char="v"/>
            </a:pPr>
            <a:r>
              <a:rPr lang="en" dirty="0">
                <a:solidFill>
                  <a:srgbClr val="505050"/>
                </a:solidFill>
              </a:rPr>
              <a:t>(Dahl, Yu, Deng, &amp; Acero, 2012)  described a context-dependent DNN-HMM model for LVSR that achieves substantially better results than strong, discriminatively trained CD-GMM-HMM baselines on a challenging business search dataset.</a:t>
            </a:r>
          </a:p>
          <a:p>
            <a:pPr lvl="0"/>
            <a:r>
              <a:rPr lang="en" dirty="0">
                <a:solidFill>
                  <a:srgbClr val="C00000"/>
                </a:solidFill>
              </a:rPr>
              <a:t>However, training CD-DNN-HMMs is quite expensive compared to training CD-GMM-HMMs.</a:t>
            </a:r>
          </a:p>
          <a:p>
            <a:endParaRPr lang="en-GB"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27</a:t>
            </a:fld>
            <a:endParaRPr lang="en"/>
          </a:p>
        </p:txBody>
      </p:sp>
    </p:spTree>
    <p:extLst>
      <p:ext uri="{BB962C8B-B14F-4D97-AF65-F5344CB8AC3E}">
        <p14:creationId xmlns:p14="http://schemas.microsoft.com/office/powerpoint/2010/main" val="3858106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GB" dirty="0"/>
              <a:t>Related </a:t>
            </a:r>
            <a:r>
              <a:rPr lang="en-GB" dirty="0" smtClean="0"/>
              <a:t>Works (</a:t>
            </a:r>
            <a:r>
              <a:rPr lang="en-GB" dirty="0" err="1" smtClean="0"/>
              <a:t>contd</a:t>
            </a:r>
            <a:r>
              <a:rPr lang="en-GB" dirty="0" smtClean="0"/>
              <a:t>)</a:t>
            </a:r>
            <a:endParaRPr dirty="0"/>
          </a:p>
        </p:txBody>
      </p:sp>
      <p:sp>
        <p:nvSpPr>
          <p:cNvPr id="341" name="Shape 341"/>
          <p:cNvSpPr txBox="1">
            <a:spLocks noGrp="1"/>
          </p:cNvSpPr>
          <p:nvPr>
            <p:ph type="body" idx="1"/>
          </p:nvPr>
        </p:nvSpPr>
        <p:spPr>
          <a:xfrm>
            <a:off x="311700" y="1152475"/>
            <a:ext cx="8520600" cy="3799670"/>
          </a:xfrm>
          <a:prstGeom prst="rect">
            <a:avLst/>
          </a:prstGeom>
        </p:spPr>
        <p:txBody>
          <a:bodyPr lIns="91425" tIns="91425" rIns="91425" bIns="91425" anchor="t" anchorCtr="0">
            <a:noAutofit/>
          </a:bodyPr>
          <a:lstStyle/>
          <a:p>
            <a:pPr marL="285750" lvl="0" indent="-285750">
              <a:spcBef>
                <a:spcPts val="0"/>
              </a:spcBef>
              <a:buFont typeface="Wingdings" panose="05000000000000000000" pitchFamily="2" charset="2"/>
              <a:buChar char="v"/>
            </a:pPr>
            <a:r>
              <a:rPr lang="en" sz="1750" dirty="0" smtClean="0">
                <a:solidFill>
                  <a:srgbClr val="505050"/>
                </a:solidFill>
              </a:rPr>
              <a:t>(</a:t>
            </a:r>
            <a:r>
              <a:rPr lang="en" sz="1750" dirty="0">
                <a:solidFill>
                  <a:srgbClr val="505050"/>
                </a:solidFill>
              </a:rPr>
              <a:t>Hinton et al., 2012) emphasized on pre-training DNNs as generative models led to better recognition </a:t>
            </a:r>
            <a:r>
              <a:rPr lang="en" sz="1750" dirty="0" smtClean="0">
                <a:solidFill>
                  <a:srgbClr val="505050"/>
                </a:solidFill>
              </a:rPr>
              <a:t>results.</a:t>
            </a:r>
          </a:p>
          <a:p>
            <a:pPr lvl="0">
              <a:spcBef>
                <a:spcPts val="0"/>
              </a:spcBef>
            </a:pPr>
            <a:r>
              <a:rPr lang="en" sz="1750" dirty="0" smtClean="0">
                <a:solidFill>
                  <a:schemeClr val="accent5">
                    <a:lumMod val="50000"/>
                  </a:schemeClr>
                </a:solidFill>
              </a:rPr>
              <a:t>The </a:t>
            </a:r>
            <a:r>
              <a:rPr lang="en" sz="1750" dirty="0">
                <a:solidFill>
                  <a:schemeClr val="accent5">
                    <a:lumMod val="50000"/>
                  </a:schemeClr>
                </a:solidFill>
              </a:rPr>
              <a:t>biggest disadvantage of DNNs compared with GMMs is that it is much harder to make good use of large cluster machines to train them on massive data sets</a:t>
            </a:r>
            <a:r>
              <a:rPr lang="en" sz="1750" dirty="0" smtClean="0">
                <a:solidFill>
                  <a:schemeClr val="accent5">
                    <a:lumMod val="50000"/>
                  </a:schemeClr>
                </a:solidFill>
              </a:rPr>
              <a:t>.</a:t>
            </a:r>
          </a:p>
          <a:p>
            <a:pPr lvl="0">
              <a:spcBef>
                <a:spcPts val="0"/>
              </a:spcBef>
            </a:pPr>
            <a:endParaRPr lang="en" sz="1750" dirty="0" smtClean="0">
              <a:solidFill>
                <a:schemeClr val="accent5">
                  <a:lumMod val="50000"/>
                </a:schemeClr>
              </a:solidFill>
            </a:endParaRPr>
          </a:p>
          <a:p>
            <a:pPr marL="285750" lvl="0" indent="-285750">
              <a:buFont typeface="Wingdings" panose="05000000000000000000" pitchFamily="2" charset="2"/>
              <a:buChar char="v"/>
            </a:pPr>
            <a:r>
              <a:rPr lang="en" sz="1750" dirty="0" smtClean="0">
                <a:solidFill>
                  <a:srgbClr val="505050"/>
                </a:solidFill>
              </a:rPr>
              <a:t>(Frank &amp; James, </a:t>
            </a:r>
            <a:r>
              <a:rPr lang="en" sz="1750" dirty="0">
                <a:solidFill>
                  <a:srgbClr val="505050"/>
                </a:solidFill>
              </a:rPr>
              <a:t>2013</a:t>
            </a:r>
            <a:r>
              <a:rPr lang="en" sz="1750" dirty="0" smtClean="0">
                <a:solidFill>
                  <a:srgbClr val="505050"/>
                </a:solidFill>
              </a:rPr>
              <a:t>) used ANN as a speech recognition engine in recognizing major Nigerian languages</a:t>
            </a:r>
          </a:p>
          <a:p>
            <a:pPr lvl="0"/>
            <a:r>
              <a:rPr lang="en" sz="1750" dirty="0" smtClean="0">
                <a:solidFill>
                  <a:schemeClr val="accent5">
                    <a:lumMod val="50000"/>
                  </a:schemeClr>
                </a:solidFill>
              </a:rPr>
              <a:t>However</a:t>
            </a:r>
            <a:r>
              <a:rPr lang="en" sz="1750" dirty="0">
                <a:solidFill>
                  <a:schemeClr val="accent5">
                    <a:lumMod val="50000"/>
                  </a:schemeClr>
                </a:solidFill>
              </a:rPr>
              <a:t>, </a:t>
            </a:r>
            <a:r>
              <a:rPr lang="en" sz="1750" dirty="0" smtClean="0">
                <a:solidFill>
                  <a:schemeClr val="accent5">
                    <a:lumMod val="50000"/>
                  </a:schemeClr>
                </a:solidFill>
              </a:rPr>
              <a:t>percentage recognition for the languages was low.</a:t>
            </a:r>
            <a:endParaRPr lang="en" sz="1750" dirty="0">
              <a:solidFill>
                <a:schemeClr val="accent5">
                  <a:lumMod val="50000"/>
                </a:schemeClr>
              </a:solidFill>
            </a:endParaRPr>
          </a:p>
          <a:p>
            <a:pPr lvl="0">
              <a:spcBef>
                <a:spcPts val="0"/>
              </a:spcBef>
            </a:pPr>
            <a:endParaRPr sz="1100" dirty="0" smtClean="0">
              <a:solidFill>
                <a:srgbClr val="505050"/>
              </a:solidFill>
              <a:latin typeface="Arial"/>
              <a:ea typeface="Arial"/>
              <a:cs typeface="Arial"/>
              <a:sym typeface="Arial"/>
            </a:endParaRPr>
          </a:p>
          <a:p>
            <a:pPr marL="171450" lvl="0" indent="-171450">
              <a:spcBef>
                <a:spcPts val="0"/>
              </a:spcBef>
              <a:buFont typeface="Arial" panose="020B0604020202020204" pitchFamily="34" charset="0"/>
              <a:buChar char="•"/>
            </a:pPr>
            <a:endParaRPr sz="1100" dirty="0">
              <a:solidFill>
                <a:srgbClr val="505050"/>
              </a:solidFill>
              <a:latin typeface="Arial"/>
              <a:ea typeface="Arial"/>
              <a:cs typeface="Arial"/>
              <a:sym typeface="Arial"/>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28</a:t>
            </a:fld>
            <a:endParaRPr lang="e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Related </a:t>
            </a:r>
            <a:r>
              <a:rPr lang="en-GB" dirty="0" smtClean="0"/>
              <a:t>Works (</a:t>
            </a:r>
            <a:r>
              <a:rPr lang="en-GB" dirty="0" err="1" smtClean="0"/>
              <a:t>contd</a:t>
            </a:r>
            <a:r>
              <a:rPr lang="en-GB" dirty="0"/>
              <a:t>)</a:t>
            </a:r>
          </a:p>
        </p:txBody>
      </p:sp>
      <p:sp>
        <p:nvSpPr>
          <p:cNvPr id="3" name="Text Placeholder 2"/>
          <p:cNvSpPr>
            <a:spLocks noGrp="1"/>
          </p:cNvSpPr>
          <p:nvPr>
            <p:ph type="body" idx="1"/>
          </p:nvPr>
        </p:nvSpPr>
        <p:spPr/>
        <p:txBody>
          <a:bodyPr/>
          <a:lstStyle/>
          <a:p>
            <a:pPr marL="285750" lvl="0" indent="-285750">
              <a:buFont typeface="Wingdings" panose="05000000000000000000" pitchFamily="2" charset="2"/>
              <a:buChar char="v"/>
            </a:pPr>
            <a:r>
              <a:rPr lang="en" dirty="0">
                <a:solidFill>
                  <a:srgbClr val="505050"/>
                </a:solidFill>
              </a:rPr>
              <a:t>(Graves, Mohamed, &amp; Hinton, 2013) showed that the combination of deep, bidirectional Long Short-term Memory RNNs with end-to-end training and weight noise gives state-of-the-art results in phoneme recognition on the TIMIT database.</a:t>
            </a:r>
          </a:p>
          <a:p>
            <a:pPr lvl="0"/>
            <a:r>
              <a:rPr lang="en" dirty="0" smtClean="0">
                <a:solidFill>
                  <a:schemeClr val="accent5">
                    <a:lumMod val="50000"/>
                  </a:schemeClr>
                </a:solidFill>
              </a:rPr>
              <a:t>However</a:t>
            </a:r>
            <a:r>
              <a:rPr lang="en" dirty="0">
                <a:solidFill>
                  <a:schemeClr val="accent5">
                    <a:lumMod val="50000"/>
                  </a:schemeClr>
                </a:solidFill>
              </a:rPr>
              <a:t>, they did not extend the system to large vocabulary speech recognition.</a:t>
            </a:r>
          </a:p>
          <a:p>
            <a:endParaRPr lang="en-GB"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29</a:t>
            </a:fld>
            <a:endParaRPr lang="en"/>
          </a:p>
        </p:txBody>
      </p:sp>
    </p:spTree>
    <p:extLst>
      <p:ext uri="{BB962C8B-B14F-4D97-AF65-F5344CB8AC3E}">
        <p14:creationId xmlns:p14="http://schemas.microsoft.com/office/powerpoint/2010/main" val="35756214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GB" dirty="0"/>
          </a:p>
        </p:txBody>
      </p:sp>
      <p:sp>
        <p:nvSpPr>
          <p:cNvPr id="3" name="Text Placeholder 2"/>
          <p:cNvSpPr>
            <a:spLocks noGrp="1"/>
          </p:cNvSpPr>
          <p:nvPr>
            <p:ph type="body" idx="1"/>
          </p:nvPr>
        </p:nvSpPr>
        <p:spPr/>
        <p:txBody>
          <a:bodyPr/>
          <a:lstStyle/>
          <a:p>
            <a:r>
              <a:rPr lang="en-US" dirty="0"/>
              <a:t>Deep learning is a new area of </a:t>
            </a:r>
            <a:r>
              <a:rPr lang="en-US" smtClean="0"/>
              <a:t>machine learning </a:t>
            </a:r>
            <a:r>
              <a:rPr lang="en-US" dirty="0"/>
              <a:t>research introduced with the objective of moving </a:t>
            </a:r>
            <a:r>
              <a:rPr lang="en-US" dirty="0" smtClean="0"/>
              <a:t>machine </a:t>
            </a:r>
            <a:r>
              <a:rPr lang="en-US" dirty="0"/>
              <a:t>l</a:t>
            </a:r>
            <a:r>
              <a:rPr lang="en-US" dirty="0" smtClean="0"/>
              <a:t>earning </a:t>
            </a:r>
            <a:r>
              <a:rPr lang="en-US" dirty="0"/>
              <a:t>closer to one of its original goals: Artificial Intelligence.</a:t>
            </a:r>
            <a:endParaRPr lang="en-GB"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3</a:t>
            </a:fld>
            <a:endParaRPr lang="en"/>
          </a:p>
        </p:txBody>
      </p:sp>
    </p:spTree>
    <p:extLst>
      <p:ext uri="{BB962C8B-B14F-4D97-AF65-F5344CB8AC3E}">
        <p14:creationId xmlns:p14="http://schemas.microsoft.com/office/powerpoint/2010/main" val="2121080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GB" dirty="0"/>
              <a:t>Related </a:t>
            </a:r>
            <a:r>
              <a:rPr lang="en-GB" dirty="0" smtClean="0"/>
              <a:t>Works  (</a:t>
            </a:r>
            <a:r>
              <a:rPr lang="en-GB" dirty="0" err="1" smtClean="0"/>
              <a:t>contd</a:t>
            </a:r>
            <a:r>
              <a:rPr lang="en-GB" dirty="0"/>
              <a:t>)</a:t>
            </a:r>
            <a:endParaRPr lang="en" dirty="0"/>
          </a:p>
        </p:txBody>
      </p:sp>
      <p:sp>
        <p:nvSpPr>
          <p:cNvPr id="347" name="Shape 34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dirty="0" smtClean="0"/>
              <a:t>(Hannun </a:t>
            </a:r>
            <a:r>
              <a:rPr lang="en" dirty="0"/>
              <a:t>et  </a:t>
            </a:r>
            <a:r>
              <a:rPr lang="en" dirty="0" smtClean="0"/>
              <a:t>al., 2014</a:t>
            </a:r>
            <a:r>
              <a:rPr lang="en" dirty="0"/>
              <a:t>) introduced Deep Speech which was a major breakthrough in Deep </a:t>
            </a:r>
            <a:r>
              <a:rPr lang="en" dirty="0" smtClean="0"/>
              <a:t>Learning to learn t</a:t>
            </a:r>
            <a:r>
              <a:rPr lang="en-GB" dirty="0" smtClean="0"/>
              <a:t>he</a:t>
            </a:r>
            <a:r>
              <a:rPr lang="en" dirty="0" smtClean="0"/>
              <a:t> chinese mandarin language.</a:t>
            </a:r>
            <a:endParaRPr lang="en" dirty="0"/>
          </a:p>
          <a:p>
            <a:pPr lvl="0" rtl="0">
              <a:spcBef>
                <a:spcPts val="0"/>
              </a:spcBef>
              <a:buNone/>
            </a:pPr>
            <a:r>
              <a:rPr lang="en" dirty="0"/>
              <a:t>Simpler System architecture than traditional architecture. No need for the concept of a Phenome.</a:t>
            </a:r>
          </a:p>
          <a:p>
            <a:pPr lvl="0" rtl="0">
              <a:spcBef>
                <a:spcPts val="0"/>
              </a:spcBef>
              <a:buNone/>
            </a:pPr>
            <a:r>
              <a:rPr lang="en" b="1" dirty="0">
                <a:solidFill>
                  <a:schemeClr val="tx2">
                    <a:lumMod val="50000"/>
                  </a:schemeClr>
                </a:solidFill>
              </a:rPr>
              <a:t>16.0% error rate</a:t>
            </a:r>
            <a:r>
              <a:rPr lang="en" dirty="0">
                <a:solidFill>
                  <a:schemeClr val="tx2">
                    <a:lumMod val="50000"/>
                  </a:schemeClr>
                </a:solidFill>
              </a:rPr>
              <a:t> </a:t>
            </a:r>
            <a:r>
              <a:rPr lang="en" dirty="0"/>
              <a:t>on the full test set</a:t>
            </a:r>
            <a:r>
              <a:rPr lang="en" dirty="0" smtClean="0"/>
              <a:t>.</a:t>
            </a:r>
          </a:p>
          <a:p>
            <a:pPr lvl="0" rtl="0">
              <a:spcBef>
                <a:spcPts val="0"/>
              </a:spcBef>
              <a:buNone/>
            </a:pPr>
            <a:r>
              <a:rPr lang="en" dirty="0" smtClean="0">
                <a:solidFill>
                  <a:srgbClr val="C00000"/>
                </a:solidFill>
              </a:rPr>
              <a:t>Training still requires intensive computational power.</a:t>
            </a:r>
            <a:endParaRPr lang="en" dirty="0">
              <a:solidFill>
                <a:srgbClr val="C00000"/>
              </a:solidFill>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30</a:t>
            </a:fld>
            <a:endParaRPr lang="e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Related Works (</a:t>
            </a:r>
            <a:r>
              <a:rPr lang="en-GB" dirty="0" err="1" smtClean="0"/>
              <a:t>contd</a:t>
            </a:r>
            <a:r>
              <a:rPr lang="en-GB" dirty="0" smtClean="0"/>
              <a:t>)</a:t>
            </a:r>
            <a:endParaRPr lang="en-GB" dirty="0"/>
          </a:p>
        </p:txBody>
      </p:sp>
      <p:sp>
        <p:nvSpPr>
          <p:cNvPr id="3" name="Text Placeholder 2"/>
          <p:cNvSpPr>
            <a:spLocks noGrp="1"/>
          </p:cNvSpPr>
          <p:nvPr>
            <p:ph type="body" idx="1"/>
          </p:nvPr>
        </p:nvSpPr>
        <p:spPr/>
        <p:txBody>
          <a:bodyPr/>
          <a:lstStyle/>
          <a:p>
            <a:r>
              <a:rPr lang="en-GB" dirty="0" smtClean="0"/>
              <a:t>(</a:t>
            </a:r>
            <a:r>
              <a:rPr lang="en" dirty="0" smtClean="0">
                <a:solidFill>
                  <a:srgbClr val="222222"/>
                </a:solidFill>
                <a:latin typeface="Proxima Nova" panose="020B0604020202020204" charset="0"/>
                <a:ea typeface="Arial"/>
                <a:cs typeface="Arial"/>
                <a:sym typeface="Arial"/>
              </a:rPr>
              <a:t>Vedaldi et al., 2015) used convolutional neural networks in building the tool for deep learning which would help build models for Matlab</a:t>
            </a:r>
          </a:p>
          <a:p>
            <a:r>
              <a:rPr lang="en" dirty="0" smtClean="0">
                <a:solidFill>
                  <a:srgbClr val="C00000"/>
                </a:solidFill>
                <a:latin typeface="Proxima Nova" panose="020B0604020202020204" charset="0"/>
                <a:cs typeface="Arial"/>
                <a:sym typeface="Arial"/>
              </a:rPr>
              <a:t>However, models built could not work for other platforms in Octave</a:t>
            </a:r>
            <a:endParaRPr lang="en-GB" dirty="0">
              <a:solidFill>
                <a:srgbClr val="C00000"/>
              </a:solidFill>
            </a:endParaRPr>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31</a:t>
            </a:fld>
            <a:endParaRPr lang="en"/>
          </a:p>
        </p:txBody>
      </p:sp>
    </p:spTree>
    <p:extLst>
      <p:ext uri="{BB962C8B-B14F-4D97-AF65-F5344CB8AC3E}">
        <p14:creationId xmlns:p14="http://schemas.microsoft.com/office/powerpoint/2010/main" val="1469835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GB" dirty="0"/>
              <a:t>Related </a:t>
            </a:r>
            <a:r>
              <a:rPr lang="en-GB" dirty="0" smtClean="0"/>
              <a:t>Works (</a:t>
            </a:r>
            <a:r>
              <a:rPr lang="en-GB" dirty="0" err="1" smtClean="0"/>
              <a:t>contd</a:t>
            </a:r>
            <a:r>
              <a:rPr lang="en-GB" dirty="0" smtClean="0"/>
              <a:t>)</a:t>
            </a:r>
            <a:endParaRPr lang="en" dirty="0"/>
          </a:p>
        </p:txBody>
      </p:sp>
      <p:sp>
        <p:nvSpPr>
          <p:cNvPr id="379" name="Shape 379"/>
          <p:cNvSpPr txBox="1">
            <a:spLocks noGrp="1"/>
          </p:cNvSpPr>
          <p:nvPr>
            <p:ph type="body" idx="1"/>
          </p:nvPr>
        </p:nvSpPr>
        <p:spPr>
          <a:xfrm>
            <a:off x="311700" y="1152475"/>
            <a:ext cx="8520600" cy="3837300"/>
          </a:xfrm>
          <a:prstGeom prst="rect">
            <a:avLst/>
          </a:prstGeom>
        </p:spPr>
        <p:txBody>
          <a:bodyPr lIns="91425" tIns="91425" rIns="91425" bIns="91425" anchor="t" anchorCtr="0">
            <a:noAutofit/>
          </a:bodyPr>
          <a:lstStyle/>
          <a:p>
            <a:pPr lvl="0">
              <a:spcBef>
                <a:spcPts val="0"/>
              </a:spcBef>
              <a:buNone/>
            </a:pPr>
            <a:r>
              <a:rPr lang="en" dirty="0" smtClean="0"/>
              <a:t>Deep Q-learning: model-free approach to reinforcement learning using deep networks in environments with discrete action choices (Mnih et al., 2015).</a:t>
            </a:r>
            <a:endParaRPr lang="en" dirty="0"/>
          </a:p>
        </p:txBody>
      </p:sp>
      <p:pic>
        <p:nvPicPr>
          <p:cNvPr id="380" name="Shape 380"/>
          <p:cNvPicPr preferRelativeResize="0"/>
          <p:nvPr/>
        </p:nvPicPr>
        <p:blipFill>
          <a:blip r:embed="rId3">
            <a:alphaModFix/>
          </a:blip>
          <a:stretch>
            <a:fillRect/>
          </a:stretch>
        </p:blipFill>
        <p:spPr>
          <a:xfrm>
            <a:off x="1011997" y="2052085"/>
            <a:ext cx="7120006" cy="2417880"/>
          </a:xfrm>
          <a:prstGeom prst="rect">
            <a:avLst/>
          </a:prstGeom>
          <a:noFill/>
          <a:ln>
            <a:noFill/>
          </a:ln>
        </p:spPr>
      </p:pic>
      <p:sp>
        <p:nvSpPr>
          <p:cNvPr id="381" name="Shape 381"/>
          <p:cNvSpPr txBox="1"/>
          <p:nvPr/>
        </p:nvSpPr>
        <p:spPr>
          <a:xfrm>
            <a:off x="311700" y="4757450"/>
            <a:ext cx="3727500" cy="316200"/>
          </a:xfrm>
          <a:prstGeom prst="rect">
            <a:avLst/>
          </a:prstGeom>
          <a:noFill/>
          <a:ln>
            <a:noFill/>
          </a:ln>
        </p:spPr>
        <p:txBody>
          <a:bodyPr lIns="91425" tIns="91425" rIns="91425" bIns="91425" anchor="ctr" anchorCtr="0">
            <a:noAutofit/>
          </a:bodyPr>
          <a:lstStyle/>
          <a:p>
            <a:pPr lvl="0"/>
            <a:r>
              <a:rPr lang="en" dirty="0">
                <a:latin typeface="Proxima Nova" panose="020B0604020202020204" charset="0"/>
              </a:rPr>
              <a:t>Figure </a:t>
            </a:r>
            <a:r>
              <a:rPr lang="en" dirty="0" smtClean="0">
                <a:latin typeface="Proxima Nova" panose="020B0604020202020204" charset="0"/>
              </a:rPr>
              <a:t>13: </a:t>
            </a:r>
            <a:r>
              <a:rPr lang="en" dirty="0">
                <a:latin typeface="Proxima Nova" panose="020B0604020202020204" charset="0"/>
              </a:rPr>
              <a:t>Deep Q Learning</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32</a:t>
            </a:fld>
            <a:endParaRPr lang="en"/>
          </a:p>
        </p:txBody>
      </p:sp>
      <p:sp>
        <p:nvSpPr>
          <p:cNvPr id="3" name="Rectangle 2"/>
          <p:cNvSpPr/>
          <p:nvPr/>
        </p:nvSpPr>
        <p:spPr>
          <a:xfrm>
            <a:off x="5085476" y="4607773"/>
            <a:ext cx="2198038" cy="307777"/>
          </a:xfrm>
          <a:prstGeom prst="rect">
            <a:avLst/>
          </a:prstGeom>
        </p:spPr>
        <p:txBody>
          <a:bodyPr wrap="none">
            <a:spAutoFit/>
          </a:bodyPr>
          <a:lstStyle/>
          <a:p>
            <a:pPr lvl="0"/>
            <a:r>
              <a:rPr lang="en" dirty="0" smtClean="0">
                <a:latin typeface="Proxima Nova" panose="020B0604020202020204" charset="0"/>
              </a:rPr>
              <a:t>Source: (Mnih et al., 2015)</a:t>
            </a:r>
            <a:endParaRPr lang="en" dirty="0">
              <a:latin typeface="Proxima Nova" panose="020B060402020202020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33</a:t>
            </a:fld>
            <a:endParaRPr lang="en"/>
          </a:p>
        </p:txBody>
      </p:sp>
      <p:graphicFrame>
        <p:nvGraphicFramePr>
          <p:cNvPr id="19" name="Chart 18"/>
          <p:cNvGraphicFramePr/>
          <p:nvPr>
            <p:extLst>
              <p:ext uri="{D42A27DB-BD31-4B8C-83A1-F6EECF244321}">
                <p14:modId xmlns:p14="http://schemas.microsoft.com/office/powerpoint/2010/main" val="1881376833"/>
              </p:ext>
            </p:extLst>
          </p:nvPr>
        </p:nvGraphicFramePr>
        <p:xfrm>
          <a:off x="1524000" y="539750"/>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20" name="Rectangle 19"/>
          <p:cNvSpPr/>
          <p:nvPr/>
        </p:nvSpPr>
        <p:spPr>
          <a:xfrm>
            <a:off x="5069464" y="4628105"/>
            <a:ext cx="3544560" cy="307777"/>
          </a:xfrm>
          <a:prstGeom prst="rect">
            <a:avLst/>
          </a:prstGeom>
        </p:spPr>
        <p:txBody>
          <a:bodyPr wrap="none">
            <a:spAutoFit/>
          </a:bodyPr>
          <a:lstStyle/>
          <a:p>
            <a:pPr lvl="0"/>
            <a:r>
              <a:rPr lang="en" dirty="0" smtClean="0">
                <a:latin typeface="Proxima Nova" panose="020B0604020202020204" charset="0"/>
              </a:rPr>
              <a:t>Source: (Mohammed, Dahl, &amp; Hinton, 2012)</a:t>
            </a:r>
            <a:endParaRPr lang="en" dirty="0">
              <a:latin typeface="Proxima Nova" panose="020B0604020202020204" charset="0"/>
            </a:endParaRPr>
          </a:p>
        </p:txBody>
      </p:sp>
      <p:sp>
        <p:nvSpPr>
          <p:cNvPr id="21" name="Shape 381"/>
          <p:cNvSpPr txBox="1"/>
          <p:nvPr/>
        </p:nvSpPr>
        <p:spPr>
          <a:xfrm>
            <a:off x="287949" y="4659429"/>
            <a:ext cx="4153422" cy="316200"/>
          </a:xfrm>
          <a:prstGeom prst="rect">
            <a:avLst/>
          </a:prstGeom>
          <a:noFill/>
          <a:ln>
            <a:noFill/>
          </a:ln>
        </p:spPr>
        <p:txBody>
          <a:bodyPr lIns="91425" tIns="91425" rIns="91425" bIns="91425" anchor="ctr" anchorCtr="0">
            <a:noAutofit/>
          </a:bodyPr>
          <a:lstStyle/>
          <a:p>
            <a:pPr lvl="0"/>
            <a:r>
              <a:rPr lang="en" dirty="0">
                <a:latin typeface="Proxima Nova" panose="020B0604020202020204" charset="0"/>
              </a:rPr>
              <a:t>Figure </a:t>
            </a:r>
            <a:r>
              <a:rPr lang="en" dirty="0" smtClean="0">
                <a:latin typeface="Proxima Nova" panose="020B0604020202020204" charset="0"/>
              </a:rPr>
              <a:t>14: </a:t>
            </a:r>
            <a:r>
              <a:rPr lang="en" dirty="0">
                <a:latin typeface="Proxima Nova" panose="020B0604020202020204" charset="0"/>
              </a:rPr>
              <a:t>Deep </a:t>
            </a:r>
            <a:r>
              <a:rPr lang="en" dirty="0" smtClean="0">
                <a:latin typeface="Proxima Nova" panose="020B0604020202020204" charset="0"/>
              </a:rPr>
              <a:t>learning on the TIMIT database</a:t>
            </a:r>
            <a:endParaRPr lang="en" dirty="0">
              <a:latin typeface="Proxima Nova" panose="020B0604020202020204" charset="0"/>
            </a:endParaRPr>
          </a:p>
        </p:txBody>
      </p:sp>
    </p:spTree>
    <p:extLst>
      <p:ext uri="{BB962C8B-B14F-4D97-AF65-F5344CB8AC3E}">
        <p14:creationId xmlns:p14="http://schemas.microsoft.com/office/powerpoint/2010/main" val="25415260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GPU vs CPU</a:t>
            </a:r>
          </a:p>
        </p:txBody>
      </p:sp>
      <p:sp>
        <p:nvSpPr>
          <p:cNvPr id="353" name="Shape 35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2400" dirty="0" smtClean="0"/>
              <a:t>(Raina </a:t>
            </a:r>
            <a:r>
              <a:rPr lang="en" sz="2400" dirty="0"/>
              <a:t>et </a:t>
            </a:r>
            <a:r>
              <a:rPr lang="en" sz="2400" dirty="0" smtClean="0"/>
              <a:t>al., 2014</a:t>
            </a:r>
            <a:r>
              <a:rPr lang="en" sz="2400" dirty="0"/>
              <a:t>) suggested that GPU’s could operate at speeds up to </a:t>
            </a:r>
            <a:r>
              <a:rPr lang="en" sz="2400" b="1" dirty="0">
                <a:solidFill>
                  <a:schemeClr val="tx2">
                    <a:lumMod val="50000"/>
                  </a:schemeClr>
                </a:solidFill>
              </a:rPr>
              <a:t>70 times </a:t>
            </a:r>
            <a:r>
              <a:rPr lang="en" sz="2400" dirty="0"/>
              <a:t>faster than the CPU counterparts and increasingly realized that making use of lots of training data and of fast computation had been greatly undervalued in favor of incremental changes in learning algorithms.</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34</a:t>
            </a:fld>
            <a:endParaRPr lang="e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90250" y="526350"/>
            <a:ext cx="5797500" cy="4090800"/>
          </a:xfrm>
          <a:prstGeom prst="rect">
            <a:avLst/>
          </a:prstGeom>
        </p:spPr>
        <p:txBody>
          <a:bodyPr lIns="91425" tIns="91425" rIns="91425" bIns="91425" anchor="ctr" anchorCtr="0">
            <a:noAutofit/>
          </a:bodyPr>
          <a:lstStyle/>
          <a:p>
            <a:pPr lvl="0" rtl="0">
              <a:spcBef>
                <a:spcPts val="0"/>
              </a:spcBef>
              <a:buNone/>
            </a:pPr>
            <a:r>
              <a:rPr lang="en" smtClean="0"/>
              <a:t>Application areas</a:t>
            </a:r>
            <a:endParaRPr lang="en"/>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35</a:t>
            </a:fld>
            <a:endParaRPr lang="e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Game Playing</a:t>
            </a:r>
          </a:p>
        </p:txBody>
      </p:sp>
      <p:sp>
        <p:nvSpPr>
          <p:cNvPr id="392" name="Shape 392"/>
          <p:cNvSpPr txBox="1">
            <a:spLocks noGrp="1"/>
          </p:cNvSpPr>
          <p:nvPr>
            <p:ph type="body" idx="1"/>
          </p:nvPr>
        </p:nvSpPr>
        <p:spPr>
          <a:xfrm>
            <a:off x="311700" y="1152475"/>
            <a:ext cx="8520600" cy="3725400"/>
          </a:xfrm>
          <a:prstGeom prst="rect">
            <a:avLst/>
          </a:prstGeom>
        </p:spPr>
        <p:txBody>
          <a:bodyPr lIns="91425" tIns="91425" rIns="91425" bIns="91425" anchor="t" anchorCtr="0">
            <a:noAutofit/>
          </a:bodyPr>
          <a:lstStyle/>
          <a:p>
            <a:pPr lvl="0">
              <a:spcBef>
                <a:spcPts val="0"/>
              </a:spcBef>
              <a:buNone/>
            </a:pPr>
            <a:r>
              <a:rPr lang="en" dirty="0"/>
              <a:t>By just receiving pixels on the screen to minimize the score, this program can outperform humans in over 30 Atari games</a:t>
            </a:r>
            <a:r>
              <a:rPr lang="en" dirty="0" smtClean="0"/>
              <a:t>.</a:t>
            </a:r>
            <a:endParaRPr lang="en" dirty="0"/>
          </a:p>
        </p:txBody>
      </p:sp>
      <p:pic>
        <p:nvPicPr>
          <p:cNvPr id="393" name="Shape 393"/>
          <p:cNvPicPr preferRelativeResize="0"/>
          <p:nvPr/>
        </p:nvPicPr>
        <p:blipFill>
          <a:blip r:embed="rId3">
            <a:alphaModFix/>
          </a:blip>
          <a:stretch>
            <a:fillRect/>
          </a:stretch>
        </p:blipFill>
        <p:spPr>
          <a:xfrm>
            <a:off x="1315092" y="1921268"/>
            <a:ext cx="6293320" cy="2555884"/>
          </a:xfrm>
          <a:prstGeom prst="rect">
            <a:avLst/>
          </a:prstGeom>
          <a:noFill/>
          <a:ln>
            <a:noFill/>
          </a:ln>
        </p:spPr>
      </p:pic>
      <p:sp>
        <p:nvSpPr>
          <p:cNvPr id="394" name="Shape 394"/>
          <p:cNvSpPr txBox="1"/>
          <p:nvPr/>
        </p:nvSpPr>
        <p:spPr>
          <a:xfrm>
            <a:off x="4253022" y="4611916"/>
            <a:ext cx="5272340" cy="444900"/>
          </a:xfrm>
          <a:prstGeom prst="rect">
            <a:avLst/>
          </a:prstGeom>
          <a:noFill/>
          <a:ln>
            <a:noFill/>
          </a:ln>
        </p:spPr>
        <p:txBody>
          <a:bodyPr lIns="91425" tIns="91425" rIns="91425" bIns="91425" anchor="ctr" anchorCtr="0">
            <a:noAutofit/>
          </a:bodyPr>
          <a:lstStyle/>
          <a:p>
            <a:pPr lvl="0" rtl="0">
              <a:spcBef>
                <a:spcPts val="0"/>
              </a:spcBef>
              <a:buNone/>
            </a:pPr>
            <a:r>
              <a:rPr lang="en" sz="1200" dirty="0" smtClean="0">
                <a:latin typeface="Proxima Nova" panose="020B0604020202020204" charset="0"/>
              </a:rPr>
              <a:t>Source: https</a:t>
            </a:r>
            <a:r>
              <a:rPr lang="en" sz="1200" dirty="0">
                <a:latin typeface="Proxima Nova" panose="020B0604020202020204" charset="0"/>
              </a:rPr>
              <a:t>://www.youtube.com/watch?v=V1eYniJ0Rnk</a:t>
            </a:r>
          </a:p>
        </p:txBody>
      </p:sp>
      <p:sp>
        <p:nvSpPr>
          <p:cNvPr id="395" name="Shape 395"/>
          <p:cNvSpPr txBox="1"/>
          <p:nvPr/>
        </p:nvSpPr>
        <p:spPr>
          <a:xfrm>
            <a:off x="311700" y="4613416"/>
            <a:ext cx="3000000" cy="2466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a:t>
            </a:r>
            <a:r>
              <a:rPr lang="en" dirty="0" smtClean="0">
                <a:latin typeface="Proxima Nova" panose="020B0604020202020204" charset="0"/>
              </a:rPr>
              <a:t>15: </a:t>
            </a:r>
            <a:r>
              <a:rPr lang="en" dirty="0">
                <a:latin typeface="Proxima Nova" panose="020B0604020202020204" charset="0"/>
              </a:rPr>
              <a:t>Computer Learning Atari</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36</a:t>
            </a:fld>
            <a:endParaRPr lang="e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areas – Game Playing</a:t>
            </a:r>
            <a:endParaRPr lang="en-GB" dirty="0"/>
          </a:p>
        </p:txBody>
      </p:sp>
      <p:sp>
        <p:nvSpPr>
          <p:cNvPr id="3" name="Text Placeholder 2"/>
          <p:cNvSpPr>
            <a:spLocks noGrp="1"/>
          </p:cNvSpPr>
          <p:nvPr>
            <p:ph type="body" idx="1"/>
          </p:nvPr>
        </p:nvSpPr>
        <p:spPr>
          <a:xfrm>
            <a:off x="311700" y="1152474"/>
            <a:ext cx="3592479" cy="3676379"/>
          </a:xfrm>
        </p:spPr>
        <p:txBody>
          <a:bodyPr/>
          <a:lstStyle/>
          <a:p>
            <a:r>
              <a:rPr lang="en-GB" dirty="0" smtClean="0"/>
              <a:t>In 2016, the world champion of the legendary Chinese game of Go was defeated by a Deep Learning-based program developed by Google </a:t>
            </a:r>
            <a:r>
              <a:rPr lang="en-GB" dirty="0" err="1" smtClean="0"/>
              <a:t>DeepMind</a:t>
            </a:r>
            <a:r>
              <a:rPr lang="en-GB" dirty="0" smtClean="0"/>
              <a:t>.</a:t>
            </a:r>
          </a:p>
          <a:p>
            <a:r>
              <a:rPr lang="en-GB" dirty="0" smtClean="0"/>
              <a:t>The possible moves from a given point on the board are more than the atoms in the universe!</a:t>
            </a:r>
            <a:endParaRPr lang="en-GB"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37</a:t>
            </a:fld>
            <a:endParaRPr lang="e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522" y="1152475"/>
            <a:ext cx="4798777" cy="3201684"/>
          </a:xfrm>
          <a:prstGeom prst="rect">
            <a:avLst/>
          </a:prstGeom>
        </p:spPr>
      </p:pic>
      <p:sp>
        <p:nvSpPr>
          <p:cNvPr id="6" name="Rectangle 5"/>
          <p:cNvSpPr/>
          <p:nvPr/>
        </p:nvSpPr>
        <p:spPr>
          <a:xfrm>
            <a:off x="4033522" y="4401606"/>
            <a:ext cx="4572000" cy="646331"/>
          </a:xfrm>
          <a:prstGeom prst="rect">
            <a:avLst/>
          </a:prstGeom>
        </p:spPr>
        <p:txBody>
          <a:bodyPr>
            <a:spAutoFit/>
          </a:bodyPr>
          <a:lstStyle/>
          <a:p>
            <a:r>
              <a:rPr lang="en-GB" sz="1200" dirty="0" smtClean="0">
                <a:latin typeface="Proxima Nova" panose="020B0604020202020204" charset="0"/>
              </a:rPr>
              <a:t>Fig 16: Game of Go and the problem spaces.</a:t>
            </a:r>
          </a:p>
          <a:p>
            <a:r>
              <a:rPr lang="en-GB" sz="1200" dirty="0" smtClean="0">
                <a:latin typeface="Proxima Nova" panose="020B0604020202020204" charset="0"/>
              </a:rPr>
              <a:t>Source: http</a:t>
            </a:r>
            <a:r>
              <a:rPr lang="en-GB" sz="1200" dirty="0">
                <a:latin typeface="Proxima Nova" panose="020B0604020202020204" charset="0"/>
              </a:rPr>
              <a:t>://www.theverge.com/2016/3/8/11178462/google-deepmind-go-challenge-ai-vs-lee-sedol</a:t>
            </a:r>
          </a:p>
        </p:txBody>
      </p:sp>
    </p:spTree>
    <p:extLst>
      <p:ext uri="{BB962C8B-B14F-4D97-AF65-F5344CB8AC3E}">
        <p14:creationId xmlns:p14="http://schemas.microsoft.com/office/powerpoint/2010/main" val="28816038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Application areas - Computer Vision</a:t>
            </a:r>
          </a:p>
        </p:txBody>
      </p:sp>
      <p:sp>
        <p:nvSpPr>
          <p:cNvPr id="401" name="Shape 401"/>
          <p:cNvSpPr txBox="1">
            <a:spLocks noGrp="1"/>
          </p:cNvSpPr>
          <p:nvPr>
            <p:ph type="body" idx="1"/>
          </p:nvPr>
        </p:nvSpPr>
        <p:spPr>
          <a:xfrm>
            <a:off x="311700" y="1152475"/>
            <a:ext cx="8520600" cy="3657900"/>
          </a:xfrm>
          <a:prstGeom prst="rect">
            <a:avLst/>
          </a:prstGeom>
        </p:spPr>
        <p:txBody>
          <a:bodyPr lIns="91425" tIns="91425" rIns="91425" bIns="91425" anchor="t" anchorCtr="0">
            <a:noAutofit/>
          </a:bodyPr>
          <a:lstStyle/>
          <a:p>
            <a:pPr lvl="0" rtl="0">
              <a:spcBef>
                <a:spcPts val="0"/>
              </a:spcBef>
              <a:buNone/>
            </a:pPr>
            <a:r>
              <a:rPr lang="en" dirty="0" smtClean="0"/>
              <a:t>(Weyand </a:t>
            </a:r>
            <a:r>
              <a:rPr lang="en" dirty="0"/>
              <a:t>et al</a:t>
            </a:r>
            <a:r>
              <a:rPr lang="en" dirty="0" smtClean="0"/>
              <a:t>., 2016</a:t>
            </a:r>
            <a:r>
              <a:rPr lang="en" dirty="0"/>
              <a:t>) introduced PlaNet which takes a Photo and gives the exact location on the earth.</a:t>
            </a:r>
          </a:p>
        </p:txBody>
      </p:sp>
      <p:pic>
        <p:nvPicPr>
          <p:cNvPr id="402" name="Shape 402" descr="PlaNet.PNG"/>
          <p:cNvPicPr preferRelativeResize="0"/>
          <p:nvPr/>
        </p:nvPicPr>
        <p:blipFill>
          <a:blip r:embed="rId3">
            <a:alphaModFix/>
          </a:blip>
          <a:stretch>
            <a:fillRect/>
          </a:stretch>
        </p:blipFill>
        <p:spPr>
          <a:xfrm>
            <a:off x="1304817" y="1869896"/>
            <a:ext cx="5836952" cy="2498690"/>
          </a:xfrm>
          <a:prstGeom prst="rect">
            <a:avLst/>
          </a:prstGeom>
          <a:noFill/>
          <a:ln>
            <a:noFill/>
          </a:ln>
        </p:spPr>
      </p:pic>
      <p:sp>
        <p:nvSpPr>
          <p:cNvPr id="403" name="Shape 403"/>
          <p:cNvSpPr txBox="1"/>
          <p:nvPr/>
        </p:nvSpPr>
        <p:spPr>
          <a:xfrm>
            <a:off x="122844" y="4580416"/>
            <a:ext cx="6219600" cy="2796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a:t>
            </a:r>
            <a:r>
              <a:rPr lang="en" dirty="0" smtClean="0">
                <a:latin typeface="Proxima Nova" panose="020B0604020202020204" charset="0"/>
              </a:rPr>
              <a:t>17: </a:t>
            </a:r>
            <a:r>
              <a:rPr lang="en" dirty="0">
                <a:latin typeface="Proxima Nova" panose="020B0604020202020204" charset="0"/>
              </a:rPr>
              <a:t>Images from PlaNet with exact locations of places on </a:t>
            </a:r>
            <a:r>
              <a:rPr lang="en" dirty="0" smtClean="0">
                <a:latin typeface="Proxima Nova" panose="020B0604020202020204" charset="0"/>
              </a:rPr>
              <a:t>earth.</a:t>
            </a:r>
            <a:endParaRPr lang="en" dirty="0"/>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38</a:t>
            </a:fld>
            <a:endParaRPr lang="en"/>
          </a:p>
        </p:txBody>
      </p:sp>
      <p:sp>
        <p:nvSpPr>
          <p:cNvPr id="3" name="Rectangle 2"/>
          <p:cNvSpPr/>
          <p:nvPr/>
        </p:nvSpPr>
        <p:spPr>
          <a:xfrm>
            <a:off x="5917915" y="4690857"/>
            <a:ext cx="2877378" cy="307777"/>
          </a:xfrm>
          <a:prstGeom prst="rect">
            <a:avLst/>
          </a:prstGeom>
        </p:spPr>
        <p:txBody>
          <a:bodyPr wrap="square">
            <a:spAutoFit/>
          </a:bodyPr>
          <a:lstStyle/>
          <a:p>
            <a:r>
              <a:rPr lang="en-GB" dirty="0" smtClean="0">
                <a:latin typeface="Proxima Nova" panose="020B0604020202020204" charset="0"/>
              </a:rPr>
              <a:t>Source: </a:t>
            </a:r>
            <a:r>
              <a:rPr lang="en-GB" dirty="0" err="1" smtClean="0">
                <a:latin typeface="Proxima Nova" panose="020B0604020202020204" charset="0"/>
              </a:rPr>
              <a:t>Weyand</a:t>
            </a:r>
            <a:r>
              <a:rPr lang="en-GB" dirty="0" smtClean="0">
                <a:latin typeface="Proxima Nova" panose="020B0604020202020204" charset="0"/>
              </a:rPr>
              <a:t> et al. (2016)</a:t>
            </a:r>
            <a:endParaRPr lang="en-GB" dirty="0">
              <a:latin typeface="Proxima Nova" panose="020B060402020202020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areas (</a:t>
            </a:r>
            <a:r>
              <a:rPr lang="en-GB" dirty="0" err="1" smtClean="0"/>
              <a:t>contd</a:t>
            </a:r>
            <a:r>
              <a:rPr lang="en-GB" dirty="0" smtClean="0"/>
              <a:t>)</a:t>
            </a:r>
            <a:endParaRPr lang="en-GB" dirty="0"/>
          </a:p>
        </p:txBody>
      </p:sp>
      <p:sp>
        <p:nvSpPr>
          <p:cNvPr id="3" name="Text Placeholder 2"/>
          <p:cNvSpPr>
            <a:spLocks noGrp="1"/>
          </p:cNvSpPr>
          <p:nvPr>
            <p:ph type="body" idx="1"/>
          </p:nvPr>
        </p:nvSpPr>
        <p:spPr>
          <a:xfrm>
            <a:off x="311700" y="1152475"/>
            <a:ext cx="8520599" cy="3604460"/>
          </a:xfrm>
        </p:spPr>
        <p:txBody>
          <a:bodyPr/>
          <a:lstStyle/>
          <a:p>
            <a:pPr marL="285750" indent="-285750">
              <a:buFont typeface="Wingdings" panose="05000000000000000000" pitchFamily="2" charset="2"/>
              <a:buChar char="ü"/>
            </a:pPr>
            <a:r>
              <a:rPr lang="en-GB" dirty="0"/>
              <a:t>Automotive – Self-driving </a:t>
            </a:r>
            <a:r>
              <a:rPr lang="en-GB" dirty="0" smtClean="0"/>
              <a:t>cars</a:t>
            </a:r>
            <a:endParaRPr lang="en-GB" b="1" dirty="0" smtClean="0"/>
          </a:p>
          <a:p>
            <a:pPr marL="285750" indent="-285750">
              <a:buFont typeface="Wingdings" panose="05000000000000000000" pitchFamily="2" charset="2"/>
              <a:buChar char="ü"/>
            </a:pPr>
            <a:r>
              <a:rPr lang="en-GB" dirty="0" smtClean="0"/>
              <a:t>Natural language Processing</a:t>
            </a:r>
          </a:p>
          <a:p>
            <a:pPr marL="285750" indent="-285750">
              <a:buFont typeface="Wingdings" panose="05000000000000000000" pitchFamily="2" charset="2"/>
              <a:buChar char="ü"/>
            </a:pPr>
            <a:r>
              <a:rPr lang="en-GB" dirty="0" smtClean="0"/>
              <a:t>Optical Character Recognition</a:t>
            </a:r>
          </a:p>
          <a:p>
            <a:pPr marL="285750" indent="-285750">
              <a:buFont typeface="Wingdings" panose="05000000000000000000" pitchFamily="2" charset="2"/>
              <a:buChar char="ü"/>
            </a:pPr>
            <a:r>
              <a:rPr lang="en-GB" dirty="0" smtClean="0"/>
              <a:t>Robotics</a:t>
            </a:r>
          </a:p>
          <a:p>
            <a:pPr marL="285750" indent="-285750">
              <a:buFont typeface="Wingdings" panose="05000000000000000000" pitchFamily="2" charset="2"/>
              <a:buChar char="ü"/>
            </a:pPr>
            <a:r>
              <a:rPr lang="en-GB" dirty="0" smtClean="0"/>
              <a:t>CRM</a:t>
            </a:r>
          </a:p>
          <a:p>
            <a:pPr marL="285750" indent="-285750">
              <a:buFont typeface="Wingdings" panose="05000000000000000000" pitchFamily="2" charset="2"/>
              <a:buChar char="ü"/>
            </a:pPr>
            <a:r>
              <a:rPr lang="en-GB" dirty="0" smtClean="0"/>
              <a:t>Bioinformatics</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endParaRPr lang="en-GB" dirty="0" smtClean="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39</a:t>
            </a:fld>
            <a:endParaRPr lang="en"/>
          </a:p>
        </p:txBody>
      </p:sp>
    </p:spTree>
    <p:extLst>
      <p:ext uri="{BB962C8B-B14F-4D97-AF65-F5344CB8AC3E}">
        <p14:creationId xmlns:p14="http://schemas.microsoft.com/office/powerpoint/2010/main" val="1422694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4</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44" y="415385"/>
            <a:ext cx="7189794" cy="4106828"/>
          </a:xfrm>
          <a:prstGeom prst="rect">
            <a:avLst/>
          </a:prstGeom>
        </p:spPr>
      </p:pic>
      <p:sp>
        <p:nvSpPr>
          <p:cNvPr id="6" name="Title 1"/>
          <p:cNvSpPr>
            <a:spLocks noGrp="1"/>
          </p:cNvSpPr>
          <p:nvPr>
            <p:ph type="title"/>
          </p:nvPr>
        </p:nvSpPr>
        <p:spPr>
          <a:xfrm>
            <a:off x="6879265" y="4663216"/>
            <a:ext cx="1593192" cy="305343"/>
          </a:xfrm>
        </p:spPr>
        <p:txBody>
          <a:bodyPr/>
          <a:lstStyle/>
          <a:p>
            <a:r>
              <a:rPr lang="en-GB" sz="1100" dirty="0" smtClean="0"/>
              <a:t>Source: Google</a:t>
            </a:r>
            <a:endParaRPr lang="en-GB" sz="1100" dirty="0"/>
          </a:p>
        </p:txBody>
      </p:sp>
      <p:sp>
        <p:nvSpPr>
          <p:cNvPr id="7" name="Title 1"/>
          <p:cNvSpPr txBox="1">
            <a:spLocks/>
          </p:cNvSpPr>
          <p:nvPr/>
        </p:nvSpPr>
        <p:spPr>
          <a:xfrm>
            <a:off x="557444" y="4618695"/>
            <a:ext cx="4387890" cy="30534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Proxima Nova"/>
              <a:buNone/>
              <a:defRPr sz="2800" b="0" i="0" u="none" strike="noStrike" cap="none">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r>
              <a:rPr lang="en-GB" sz="1200" dirty="0" smtClean="0"/>
              <a:t>Fig 1: Trends for Machine learning and deep learning</a:t>
            </a:r>
            <a:endParaRPr lang="en-GB" sz="1200" dirty="0"/>
          </a:p>
        </p:txBody>
      </p:sp>
      <p:sp>
        <p:nvSpPr>
          <p:cNvPr id="8" name="Title 1"/>
          <p:cNvSpPr txBox="1">
            <a:spLocks/>
          </p:cNvSpPr>
          <p:nvPr/>
        </p:nvSpPr>
        <p:spPr>
          <a:xfrm>
            <a:off x="557444" y="1"/>
            <a:ext cx="4387890" cy="30534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Proxima Nova"/>
              <a:buNone/>
              <a:defRPr sz="2800" b="0" i="0" u="none" strike="noStrike" cap="none">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r>
              <a:rPr lang="en-GB" sz="1600" dirty="0" smtClean="0"/>
              <a:t>Google Trends</a:t>
            </a:r>
            <a:endParaRPr lang="en-GB" sz="1600" dirty="0"/>
          </a:p>
        </p:txBody>
      </p:sp>
    </p:spTree>
    <p:extLst>
      <p:ext uri="{BB962C8B-B14F-4D97-AF65-F5344CB8AC3E}">
        <p14:creationId xmlns:p14="http://schemas.microsoft.com/office/powerpoint/2010/main" val="31772409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One more thing…</a:t>
            </a:r>
            <a:endParaRPr lang="en-GB" dirty="0"/>
          </a:p>
        </p:txBody>
      </p:sp>
      <p:sp>
        <p:nvSpPr>
          <p:cNvPr id="3" name="Slide Number Placeholder 2"/>
          <p:cNvSpPr>
            <a:spLocks noGrp="1"/>
          </p:cNvSpPr>
          <p:nvPr>
            <p:ph type="sldNum" idx="12"/>
          </p:nvPr>
        </p:nvSpPr>
        <p:spPr/>
        <p:txBody>
          <a:bodyPr/>
          <a:lstStyle/>
          <a:p>
            <a:pPr lvl="0" rtl="0">
              <a:spcBef>
                <a:spcPts val="0"/>
              </a:spcBef>
              <a:buNone/>
            </a:pPr>
            <a:fld id="{00000000-1234-1234-1234-123412341234}" type="slidenum">
              <a:rPr lang="en" smtClean="0"/>
              <a:t>40</a:t>
            </a:fld>
            <a:endParaRPr lang="en"/>
          </a:p>
        </p:txBody>
      </p:sp>
    </p:spTree>
    <p:extLst>
      <p:ext uri="{BB962C8B-B14F-4D97-AF65-F5344CB8AC3E}">
        <p14:creationId xmlns:p14="http://schemas.microsoft.com/office/powerpoint/2010/main" val="2072218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lide Number Placeholder 2"/>
          <p:cNvSpPr>
            <a:spLocks noGrp="1"/>
          </p:cNvSpPr>
          <p:nvPr>
            <p:ph type="sldNum" idx="12"/>
          </p:nvPr>
        </p:nvSpPr>
        <p:spPr/>
        <p:txBody>
          <a:bodyPr/>
          <a:lstStyle/>
          <a:p>
            <a:pPr lvl="0" rtl="0">
              <a:spcBef>
                <a:spcPts val="0"/>
              </a:spcBef>
              <a:buNone/>
            </a:pPr>
            <a:fld id="{00000000-1234-1234-1234-123412341234}" type="slidenum">
              <a:rPr lang="en" smtClean="0">
                <a:solidFill>
                  <a:schemeClr val="lt1"/>
                </a:solidFill>
              </a:rPr>
              <a:t>41</a:t>
            </a:fld>
            <a:endParaRPr lang="en">
              <a:solidFill>
                <a:schemeClr val="lt1"/>
              </a:solidFill>
            </a:endParaRPr>
          </a:p>
        </p:txBody>
      </p:sp>
      <p:pic>
        <p:nvPicPr>
          <p:cNvPr id="4" name="The Deep Learning Revolu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265" y="21265"/>
            <a:ext cx="9197746" cy="5143501"/>
          </a:xfrm>
          <a:prstGeom prst="rect">
            <a:avLst/>
          </a:prstGeom>
        </p:spPr>
      </p:pic>
      <p:sp>
        <p:nvSpPr>
          <p:cNvPr id="5" name="Rectangle 4"/>
          <p:cNvSpPr/>
          <p:nvPr/>
        </p:nvSpPr>
        <p:spPr>
          <a:xfrm>
            <a:off x="4085828" y="4827833"/>
            <a:ext cx="5194051" cy="307777"/>
          </a:xfrm>
          <a:prstGeom prst="rect">
            <a:avLst/>
          </a:prstGeom>
        </p:spPr>
        <p:txBody>
          <a:bodyPr wrap="none">
            <a:spAutoFit/>
          </a:bodyPr>
          <a:lstStyle/>
          <a:p>
            <a:r>
              <a:rPr lang="en-GB" dirty="0" smtClean="0">
                <a:solidFill>
                  <a:schemeClr val="bg1"/>
                </a:solidFill>
                <a:latin typeface="Proxima Nova" panose="020B0604020202020204" charset="0"/>
              </a:rPr>
              <a:t>Source: https</a:t>
            </a:r>
            <a:r>
              <a:rPr lang="en-GB" dirty="0">
                <a:solidFill>
                  <a:schemeClr val="bg1"/>
                </a:solidFill>
                <a:latin typeface="Proxima Nova" panose="020B0604020202020204" charset="0"/>
              </a:rPr>
              <a:t>://www.youtube.com/watch?v=Dy0hJWltsyE&amp;t=3s</a:t>
            </a:r>
          </a:p>
        </p:txBody>
      </p:sp>
    </p:spTree>
    <p:extLst>
      <p:ext uri="{BB962C8B-B14F-4D97-AF65-F5344CB8AC3E}">
        <p14:creationId xmlns:p14="http://schemas.microsoft.com/office/powerpoint/2010/main" val="9706684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sz="3600"/>
              <a:t>Conclusion</a:t>
            </a:r>
          </a:p>
        </p:txBody>
      </p:sp>
      <p:sp>
        <p:nvSpPr>
          <p:cNvPr id="414" name="Shape 414"/>
          <p:cNvSpPr txBox="1">
            <a:spLocks noGrp="1"/>
          </p:cNvSpPr>
          <p:nvPr>
            <p:ph type="body" idx="1"/>
          </p:nvPr>
        </p:nvSpPr>
        <p:spPr>
          <a:xfrm>
            <a:off x="311700" y="1396375"/>
            <a:ext cx="8520599" cy="3172500"/>
          </a:xfrm>
          <a:prstGeom prst="rect">
            <a:avLst/>
          </a:prstGeom>
        </p:spPr>
        <p:txBody>
          <a:bodyPr lIns="91425" tIns="91425" rIns="91425" bIns="91425" anchor="t" anchorCtr="0">
            <a:noAutofit/>
          </a:bodyPr>
          <a:lstStyle/>
          <a:p>
            <a:pPr lvl="0" rtl="0">
              <a:spcBef>
                <a:spcPts val="0"/>
              </a:spcBef>
              <a:buNone/>
            </a:pPr>
            <a:r>
              <a:rPr lang="en" sz="2400" dirty="0"/>
              <a:t>Despite the faster change we have in technological advancements, we are still moving slow. We are barely scratching the surface of what’s possible in Artificial Intelligence and </a:t>
            </a:r>
            <a:r>
              <a:rPr lang="en" sz="2400" dirty="0" smtClean="0"/>
              <a:t>machine learning.</a:t>
            </a:r>
            <a:endParaRPr lang="en" sz="2400" dirty="0"/>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42</a:t>
            </a:fld>
            <a:endParaRPr lang="e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References</a:t>
            </a:r>
          </a:p>
        </p:txBody>
      </p:sp>
      <p:sp>
        <p:nvSpPr>
          <p:cNvPr id="420" name="Shape 420"/>
          <p:cNvSpPr txBox="1">
            <a:spLocks noGrp="1"/>
          </p:cNvSpPr>
          <p:nvPr>
            <p:ph type="body" idx="1"/>
          </p:nvPr>
        </p:nvSpPr>
        <p:spPr>
          <a:xfrm>
            <a:off x="311700" y="1017724"/>
            <a:ext cx="8520600" cy="4039091"/>
          </a:xfrm>
          <a:prstGeom prst="rect">
            <a:avLst/>
          </a:prstGeom>
        </p:spPr>
        <p:txBody>
          <a:bodyPr lIns="91425" tIns="91425" rIns="91425" bIns="91425" anchor="t" anchorCtr="0">
            <a:noAutofit/>
          </a:bodyPr>
          <a:lstStyle/>
          <a:p>
            <a:pPr lvl="0">
              <a:spcBef>
                <a:spcPts val="0"/>
              </a:spcBef>
              <a:buNone/>
            </a:pPr>
            <a:r>
              <a:rPr lang="en" sz="1100" dirty="0">
                <a:solidFill>
                  <a:srgbClr val="222222"/>
                </a:solidFill>
                <a:latin typeface="Proxima Nova" panose="020B0604020202020204" charset="0"/>
                <a:ea typeface="Arial"/>
                <a:cs typeface="Arial"/>
                <a:sym typeface="Arial"/>
              </a:rPr>
              <a:t>Abadi, M., Agarwal, A., Barham, P., Brevdo, E., Chen, Z., Citro, C., ... &amp; Ghemawat, S. (2016). Tensorflow: Large-scale machine learning on heterogeneous distributed systems. </a:t>
            </a:r>
            <a:r>
              <a:rPr lang="en" sz="1100" i="1" dirty="0">
                <a:solidFill>
                  <a:srgbClr val="222222"/>
                </a:solidFill>
                <a:latin typeface="Proxima Nova" panose="020B0604020202020204" charset="0"/>
                <a:ea typeface="Arial"/>
                <a:cs typeface="Arial"/>
                <a:sym typeface="Arial"/>
              </a:rPr>
              <a:t>arXiv preprint arXiv:1603.04467</a:t>
            </a:r>
            <a:r>
              <a:rPr lang="en" sz="1100" dirty="0" smtClean="0">
                <a:solidFill>
                  <a:srgbClr val="222222"/>
                </a:solidFill>
                <a:latin typeface="Proxima Nova" panose="020B0604020202020204" charset="0"/>
                <a:ea typeface="Arial"/>
                <a:cs typeface="Arial"/>
                <a:sym typeface="Arial"/>
              </a:rPr>
              <a:t>.</a:t>
            </a:r>
          </a:p>
          <a:p>
            <a:pPr lvl="0"/>
            <a:r>
              <a:rPr lang="en-US" sz="1100" dirty="0" err="1">
                <a:solidFill>
                  <a:schemeClr val="tx1"/>
                </a:solidFill>
              </a:rPr>
              <a:t>Alpaydin</a:t>
            </a:r>
            <a:r>
              <a:rPr lang="en-US" sz="1100" dirty="0">
                <a:solidFill>
                  <a:schemeClr val="tx1"/>
                </a:solidFill>
              </a:rPr>
              <a:t>, E. (2014). </a:t>
            </a:r>
            <a:r>
              <a:rPr lang="en-US" sz="1100" i="1" dirty="0">
                <a:solidFill>
                  <a:schemeClr val="tx1"/>
                </a:solidFill>
              </a:rPr>
              <a:t>Introduction to machine learning</a:t>
            </a:r>
            <a:r>
              <a:rPr lang="en-US" sz="1100" dirty="0">
                <a:solidFill>
                  <a:schemeClr val="tx1"/>
                </a:solidFill>
              </a:rPr>
              <a:t>. MIT press</a:t>
            </a:r>
            <a:r>
              <a:rPr lang="en-US" sz="1100" dirty="0" smtClean="0">
                <a:solidFill>
                  <a:schemeClr val="tx1"/>
                </a:solidFill>
              </a:rPr>
              <a:t>.</a:t>
            </a:r>
          </a:p>
          <a:p>
            <a:pPr lvl="0"/>
            <a:r>
              <a:rPr lang="en-US" sz="1100" dirty="0" err="1">
                <a:solidFill>
                  <a:srgbClr val="222222"/>
                </a:solidFill>
                <a:latin typeface="Proxima Nova" panose="020B0604020202020204" charset="0"/>
                <a:ea typeface="Arial"/>
                <a:cs typeface="Arial"/>
                <a:sym typeface="Arial"/>
              </a:rPr>
              <a:t>Bengio</a:t>
            </a:r>
            <a:r>
              <a:rPr lang="en-US" sz="1100" dirty="0">
                <a:solidFill>
                  <a:srgbClr val="222222"/>
                </a:solidFill>
                <a:latin typeface="Proxima Nova" panose="020B0604020202020204" charset="0"/>
                <a:ea typeface="Arial"/>
                <a:cs typeface="Arial"/>
                <a:sym typeface="Arial"/>
              </a:rPr>
              <a:t>, Y. (2009). Learning deep architectures for AI. Foundations and trends® in Machine Learning, 2(1), 1-127. Chicago</a:t>
            </a:r>
            <a:endParaRPr lang="en" sz="1100" dirty="0">
              <a:solidFill>
                <a:srgbClr val="222222"/>
              </a:solidFill>
              <a:latin typeface="Proxima Nova" panose="020B0604020202020204" charset="0"/>
              <a:ea typeface="Arial"/>
              <a:cs typeface="Arial"/>
              <a:sym typeface="Arial"/>
            </a:endParaRPr>
          </a:p>
          <a:p>
            <a:pPr lvl="0">
              <a:spcBef>
                <a:spcPts val="0"/>
              </a:spcBef>
              <a:buNone/>
            </a:pPr>
            <a:r>
              <a:rPr lang="en" sz="1100" dirty="0">
                <a:solidFill>
                  <a:srgbClr val="000000"/>
                </a:solidFill>
                <a:highlight>
                  <a:srgbClr val="FFFFFF"/>
                </a:highlight>
                <a:latin typeface="Proxima Nova" panose="020B0604020202020204" charset="0"/>
              </a:rPr>
              <a:t>Bostrom, Nick (1998). How long before superintelligence? </a:t>
            </a:r>
            <a:r>
              <a:rPr lang="en" sz="1100" i="1" dirty="0">
                <a:solidFill>
                  <a:srgbClr val="000000"/>
                </a:solidFill>
                <a:highlight>
                  <a:srgbClr val="FFFFFF"/>
                </a:highlight>
                <a:latin typeface="Proxima Nova" panose="020B0604020202020204" charset="0"/>
              </a:rPr>
              <a:t>International Journal of Futures Studies</a:t>
            </a:r>
            <a:r>
              <a:rPr lang="en" sz="1100" dirty="0">
                <a:solidFill>
                  <a:srgbClr val="000000"/>
                </a:solidFill>
                <a:highlight>
                  <a:srgbClr val="FFFFFF"/>
                </a:highlight>
                <a:latin typeface="Proxima Nova" panose="020B0604020202020204" charset="0"/>
              </a:rPr>
              <a:t> 2.</a:t>
            </a:r>
          </a:p>
          <a:p>
            <a:pPr lvl="0">
              <a:spcBef>
                <a:spcPts val="0"/>
              </a:spcBef>
              <a:buNone/>
            </a:pPr>
            <a:r>
              <a:rPr lang="en" sz="1100" dirty="0">
                <a:solidFill>
                  <a:srgbClr val="222222"/>
                </a:solidFill>
                <a:highlight>
                  <a:srgbClr val="FFFFFF"/>
                </a:highlight>
                <a:latin typeface="Proxima Nova" panose="020B0604020202020204" charset="0"/>
                <a:ea typeface="Arial"/>
                <a:cs typeface="Arial"/>
                <a:sym typeface="Arial"/>
              </a:rPr>
              <a:t>Dahl, G. E., Yu, D., Deng, L., &amp; Acero, A. (2012). Context-dependent pre-trained deep neural networks for large-vocabulary speech recognition. </a:t>
            </a:r>
            <a:r>
              <a:rPr lang="en" sz="1100" i="1" dirty="0">
                <a:solidFill>
                  <a:srgbClr val="222222"/>
                </a:solidFill>
                <a:highlight>
                  <a:srgbClr val="FFFFFF"/>
                </a:highlight>
                <a:latin typeface="Proxima Nova" panose="020B0604020202020204" charset="0"/>
                <a:ea typeface="Arial"/>
                <a:cs typeface="Arial"/>
                <a:sym typeface="Arial"/>
              </a:rPr>
              <a:t>IEEE Transactions on Audio, Speech, and Language Processing</a:t>
            </a:r>
            <a:r>
              <a:rPr lang="en" sz="1100" dirty="0">
                <a:solidFill>
                  <a:srgbClr val="222222"/>
                </a:solidFill>
                <a:highlight>
                  <a:srgbClr val="FFFFFF"/>
                </a:highlight>
                <a:latin typeface="Proxima Nova" panose="020B0604020202020204" charset="0"/>
                <a:ea typeface="Arial"/>
                <a:cs typeface="Arial"/>
                <a:sym typeface="Arial"/>
              </a:rPr>
              <a:t>, </a:t>
            </a:r>
            <a:r>
              <a:rPr lang="en" sz="1100" i="1" dirty="0">
                <a:solidFill>
                  <a:srgbClr val="222222"/>
                </a:solidFill>
                <a:highlight>
                  <a:srgbClr val="FFFFFF"/>
                </a:highlight>
                <a:latin typeface="Proxima Nova" panose="020B0604020202020204" charset="0"/>
                <a:ea typeface="Arial"/>
                <a:cs typeface="Arial"/>
                <a:sym typeface="Arial"/>
              </a:rPr>
              <a:t>20</a:t>
            </a:r>
            <a:r>
              <a:rPr lang="en" sz="1100" dirty="0">
                <a:solidFill>
                  <a:srgbClr val="222222"/>
                </a:solidFill>
                <a:highlight>
                  <a:srgbClr val="FFFFFF"/>
                </a:highlight>
                <a:latin typeface="Proxima Nova" panose="020B0604020202020204" charset="0"/>
                <a:ea typeface="Arial"/>
                <a:cs typeface="Arial"/>
                <a:sym typeface="Arial"/>
              </a:rPr>
              <a:t>(1), 30-42</a:t>
            </a:r>
            <a:r>
              <a:rPr lang="en" sz="1100" dirty="0" smtClean="0">
                <a:solidFill>
                  <a:srgbClr val="222222"/>
                </a:solidFill>
                <a:highlight>
                  <a:srgbClr val="FFFFFF"/>
                </a:highlight>
                <a:latin typeface="Proxima Nova" panose="020B0604020202020204" charset="0"/>
                <a:ea typeface="Arial"/>
                <a:cs typeface="Arial"/>
                <a:sym typeface="Arial"/>
              </a:rPr>
              <a:t>.</a:t>
            </a:r>
          </a:p>
          <a:p>
            <a:pPr lvl="0"/>
            <a:r>
              <a:rPr lang="en-US" sz="1100" dirty="0">
                <a:solidFill>
                  <a:srgbClr val="222222"/>
                </a:solidFill>
                <a:highlight>
                  <a:srgbClr val="FFFFFF"/>
                </a:highlight>
                <a:latin typeface="Proxima Nova" panose="020B0604020202020204" charset="0"/>
                <a:ea typeface="Arial"/>
                <a:cs typeface="Arial"/>
                <a:sym typeface="Arial"/>
              </a:rPr>
              <a:t>Frank, I. , &amp; James, K. (2013). Recognition of Nigerian Major Languages Using Neural Networks. Journal of Computer Networks, 1(2), 32-37.</a:t>
            </a:r>
            <a:endParaRPr lang="en" sz="1100" dirty="0">
              <a:solidFill>
                <a:srgbClr val="222222"/>
              </a:solidFill>
              <a:highlight>
                <a:srgbClr val="FFFFFF"/>
              </a:highlight>
              <a:latin typeface="Proxima Nova" panose="020B0604020202020204" charset="0"/>
              <a:ea typeface="Arial"/>
              <a:cs typeface="Arial"/>
              <a:sym typeface="Arial"/>
            </a:endParaRPr>
          </a:p>
          <a:p>
            <a:pPr lvl="0">
              <a:spcBef>
                <a:spcPts val="0"/>
              </a:spcBef>
              <a:buNone/>
            </a:pPr>
            <a:r>
              <a:rPr lang="en" sz="1100" dirty="0">
                <a:solidFill>
                  <a:srgbClr val="222222"/>
                </a:solidFill>
                <a:highlight>
                  <a:srgbClr val="FFFFFF"/>
                </a:highlight>
                <a:latin typeface="Proxima Nova" panose="020B0604020202020204" charset="0"/>
                <a:ea typeface="Arial"/>
                <a:cs typeface="Arial"/>
                <a:sym typeface="Arial"/>
              </a:rPr>
              <a:t>Graves, A., Mohamed, A. R., &amp; Hinton, G. (2013, May). Speech recognition with deep recurrent neural networks. In </a:t>
            </a:r>
            <a:r>
              <a:rPr lang="en" sz="1100" i="1" dirty="0">
                <a:solidFill>
                  <a:srgbClr val="222222"/>
                </a:solidFill>
                <a:highlight>
                  <a:srgbClr val="FFFFFF"/>
                </a:highlight>
                <a:latin typeface="Proxima Nova" panose="020B0604020202020204" charset="0"/>
                <a:ea typeface="Arial"/>
                <a:cs typeface="Arial"/>
                <a:sym typeface="Arial"/>
              </a:rPr>
              <a:t>2013 IEEE international conference on acoustics, speech and signal processing</a:t>
            </a:r>
            <a:r>
              <a:rPr lang="en" sz="1100" dirty="0">
                <a:solidFill>
                  <a:srgbClr val="222222"/>
                </a:solidFill>
                <a:highlight>
                  <a:srgbClr val="FFFFFF"/>
                </a:highlight>
                <a:latin typeface="Proxima Nova" panose="020B0604020202020204" charset="0"/>
                <a:ea typeface="Arial"/>
                <a:cs typeface="Arial"/>
                <a:sym typeface="Arial"/>
              </a:rPr>
              <a:t> (pp. 6645-6649). IEEE.</a:t>
            </a:r>
          </a:p>
          <a:p>
            <a:pPr lvl="0">
              <a:spcBef>
                <a:spcPts val="0"/>
              </a:spcBef>
              <a:buNone/>
            </a:pPr>
            <a:r>
              <a:rPr lang="en" sz="1100" dirty="0">
                <a:solidFill>
                  <a:srgbClr val="222222"/>
                </a:solidFill>
                <a:highlight>
                  <a:srgbClr val="FFFFFF"/>
                </a:highlight>
                <a:latin typeface="Proxima Nova" panose="020B0604020202020204" charset="0"/>
              </a:rPr>
              <a:t>Gubrud, M. A. (1997, November). Nanotechnology and international security. In </a:t>
            </a:r>
            <a:r>
              <a:rPr lang="en" sz="1100" i="1" dirty="0">
                <a:solidFill>
                  <a:srgbClr val="222222"/>
                </a:solidFill>
                <a:highlight>
                  <a:srgbClr val="FFFFFF"/>
                </a:highlight>
                <a:latin typeface="Proxima Nova" panose="020B0604020202020204" charset="0"/>
              </a:rPr>
              <a:t>Fifth Foresight Conference on Molecular Nanotechnology</a:t>
            </a:r>
            <a:r>
              <a:rPr lang="en" sz="1100" dirty="0">
                <a:solidFill>
                  <a:srgbClr val="222222"/>
                </a:solidFill>
                <a:highlight>
                  <a:srgbClr val="FFFFFF"/>
                </a:highlight>
                <a:latin typeface="Proxima Nova" panose="020B0604020202020204" charset="0"/>
              </a:rPr>
              <a:t> (Vol. 1).</a:t>
            </a:r>
          </a:p>
          <a:p>
            <a:pPr lvl="0">
              <a:lnSpc>
                <a:spcPct val="124000"/>
              </a:lnSpc>
              <a:spcBef>
                <a:spcPts val="0"/>
              </a:spcBef>
              <a:spcAft>
                <a:spcPts val="0"/>
              </a:spcAft>
              <a:buNone/>
            </a:pPr>
            <a:endParaRPr lang="en" sz="1100" dirty="0">
              <a:solidFill>
                <a:srgbClr val="222222"/>
              </a:solidFill>
              <a:highlight>
                <a:srgbClr val="FFFFFF"/>
              </a:highlight>
              <a:latin typeface="Proxima Nova" panose="020B0604020202020204" charset="0"/>
              <a:ea typeface="Arial"/>
              <a:cs typeface="Arial"/>
              <a:sym typeface="Arial"/>
            </a:endParaRPr>
          </a:p>
          <a:p>
            <a:pPr lvl="0" rtl="0">
              <a:spcBef>
                <a:spcPts val="0"/>
              </a:spcBef>
              <a:buNone/>
            </a:pPr>
            <a:endParaRPr sz="1100" dirty="0">
              <a:latin typeface="Proxima Nova" panose="020B0604020202020204" charset="0"/>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43</a:t>
            </a:fld>
            <a:endParaRPr lang="e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11700" y="362832"/>
            <a:ext cx="8520600" cy="572700"/>
          </a:xfrm>
          <a:prstGeom prst="rect">
            <a:avLst/>
          </a:prstGeom>
        </p:spPr>
        <p:txBody>
          <a:bodyPr lIns="91425" tIns="91425" rIns="91425" bIns="91425" anchor="t" anchorCtr="0">
            <a:noAutofit/>
          </a:bodyPr>
          <a:lstStyle/>
          <a:p>
            <a:pPr lvl="0">
              <a:spcBef>
                <a:spcPts val="0"/>
              </a:spcBef>
              <a:buNone/>
            </a:pPr>
            <a:r>
              <a:rPr lang="en" smtClean="0"/>
              <a:t>References cont’</a:t>
            </a:r>
            <a:endParaRPr lang="en" dirty="0"/>
          </a:p>
        </p:txBody>
      </p:sp>
      <p:sp>
        <p:nvSpPr>
          <p:cNvPr id="426" name="Shape 426"/>
          <p:cNvSpPr txBox="1">
            <a:spLocks noGrp="1"/>
          </p:cNvSpPr>
          <p:nvPr>
            <p:ph type="body" idx="1"/>
          </p:nvPr>
        </p:nvSpPr>
        <p:spPr>
          <a:xfrm>
            <a:off x="311700" y="935532"/>
            <a:ext cx="8520600" cy="3809944"/>
          </a:xfrm>
          <a:prstGeom prst="rect">
            <a:avLst/>
          </a:prstGeom>
        </p:spPr>
        <p:txBody>
          <a:bodyPr lIns="91425" tIns="91425" rIns="91425" bIns="91425" anchor="t" anchorCtr="0">
            <a:noAutofit/>
          </a:bodyPr>
          <a:lstStyle/>
          <a:p>
            <a:pPr lvl="0"/>
            <a:r>
              <a:rPr lang="en" sz="1100" dirty="0">
                <a:solidFill>
                  <a:srgbClr val="222222"/>
                </a:solidFill>
                <a:latin typeface="Proxima Nova" panose="020B0604020202020204" charset="0"/>
                <a:ea typeface="Arial"/>
                <a:cs typeface="Arial"/>
                <a:sym typeface="Arial"/>
              </a:rPr>
              <a:t>Hannun, A., Case, C., Casper, J., Catanzaro, B., Diamos, G., Elsen, E., ... &amp; Ng, A. Y. (2014). Deep speech: Scaling up end-to-end speech recognition. arXiv preprint arXiv:1412.5567.</a:t>
            </a:r>
          </a:p>
          <a:p>
            <a:pPr>
              <a:lnSpc>
                <a:spcPct val="124000"/>
              </a:lnSpc>
              <a:spcAft>
                <a:spcPts val="0"/>
              </a:spcAft>
            </a:pPr>
            <a:r>
              <a:rPr lang="en" sz="1100" dirty="0">
                <a:solidFill>
                  <a:srgbClr val="222222"/>
                </a:solidFill>
                <a:highlight>
                  <a:srgbClr val="FFFFFF"/>
                </a:highlight>
                <a:latin typeface="Proxima Nova" panose="020B0604020202020204" charset="0"/>
                <a:ea typeface="Arial"/>
                <a:cs typeface="Arial"/>
                <a:sym typeface="Arial"/>
              </a:rPr>
              <a:t>Hinton, G., Deng, L., Yu, D., Dahl, G. E., Mohamed, A. R., Jaitly, N., ... &amp; Kingsbury, B. (2012). Deep neural networks for acoustic modeling in speech recognition: The shared views of four research groups. </a:t>
            </a:r>
            <a:r>
              <a:rPr lang="en" sz="1100" i="1" dirty="0">
                <a:solidFill>
                  <a:srgbClr val="222222"/>
                </a:solidFill>
                <a:highlight>
                  <a:srgbClr val="FFFFFF"/>
                </a:highlight>
                <a:latin typeface="Proxima Nova" panose="020B0604020202020204" charset="0"/>
                <a:ea typeface="Arial"/>
                <a:cs typeface="Arial"/>
                <a:sym typeface="Arial"/>
              </a:rPr>
              <a:t>IEEE Signal Processing Magazine</a:t>
            </a:r>
            <a:r>
              <a:rPr lang="en" sz="1100" dirty="0">
                <a:solidFill>
                  <a:srgbClr val="222222"/>
                </a:solidFill>
                <a:highlight>
                  <a:srgbClr val="FFFFFF"/>
                </a:highlight>
                <a:latin typeface="Proxima Nova" panose="020B0604020202020204" charset="0"/>
                <a:ea typeface="Arial"/>
                <a:cs typeface="Arial"/>
                <a:sym typeface="Arial"/>
              </a:rPr>
              <a:t>, </a:t>
            </a:r>
            <a:r>
              <a:rPr lang="en" sz="1100" i="1" dirty="0">
                <a:solidFill>
                  <a:srgbClr val="222222"/>
                </a:solidFill>
                <a:highlight>
                  <a:srgbClr val="FFFFFF"/>
                </a:highlight>
                <a:latin typeface="Proxima Nova" panose="020B0604020202020204" charset="0"/>
                <a:ea typeface="Arial"/>
                <a:cs typeface="Arial"/>
                <a:sym typeface="Arial"/>
              </a:rPr>
              <a:t>29</a:t>
            </a:r>
            <a:r>
              <a:rPr lang="en" sz="1100" dirty="0">
                <a:solidFill>
                  <a:srgbClr val="222222"/>
                </a:solidFill>
                <a:highlight>
                  <a:srgbClr val="FFFFFF"/>
                </a:highlight>
                <a:latin typeface="Proxima Nova" panose="020B0604020202020204" charset="0"/>
                <a:ea typeface="Arial"/>
                <a:cs typeface="Arial"/>
                <a:sym typeface="Arial"/>
              </a:rPr>
              <a:t>(6), 82-97</a:t>
            </a:r>
            <a:r>
              <a:rPr lang="en" sz="1100" dirty="0" smtClean="0">
                <a:solidFill>
                  <a:srgbClr val="222222"/>
                </a:solidFill>
                <a:highlight>
                  <a:srgbClr val="FFFFFF"/>
                </a:highlight>
                <a:latin typeface="Proxima Nova" panose="020B0604020202020204" charset="0"/>
                <a:ea typeface="Arial"/>
                <a:cs typeface="Arial"/>
                <a:sym typeface="Arial"/>
              </a:rPr>
              <a:t>.</a:t>
            </a:r>
          </a:p>
          <a:p>
            <a:pPr>
              <a:lnSpc>
                <a:spcPct val="124000"/>
              </a:lnSpc>
              <a:spcAft>
                <a:spcPts val="0"/>
              </a:spcAft>
            </a:pPr>
            <a:endParaRPr lang="en" sz="1100" dirty="0" smtClean="0">
              <a:solidFill>
                <a:srgbClr val="222222"/>
              </a:solidFill>
              <a:latin typeface="Proxima Nova" panose="020B0604020202020204" charset="0"/>
            </a:endParaRPr>
          </a:p>
          <a:p>
            <a:r>
              <a:rPr lang="en" sz="1100" dirty="0" smtClean="0">
                <a:solidFill>
                  <a:srgbClr val="222222"/>
                </a:solidFill>
                <a:latin typeface="Proxima Nova" panose="020B0604020202020204" charset="0"/>
              </a:rPr>
              <a:t>Hinton</a:t>
            </a:r>
            <a:r>
              <a:rPr lang="en" sz="1100" dirty="0">
                <a:solidFill>
                  <a:srgbClr val="222222"/>
                </a:solidFill>
                <a:latin typeface="Proxima Nova" panose="020B0604020202020204" charset="0"/>
              </a:rPr>
              <a:t>, G. E., Osindero, S., &amp; Teh, Y. W. (2006). A fast learning algorithm for deep belief nets. </a:t>
            </a:r>
            <a:r>
              <a:rPr lang="en" sz="1100" i="1" dirty="0">
                <a:solidFill>
                  <a:srgbClr val="222222"/>
                </a:solidFill>
                <a:latin typeface="Proxima Nova" panose="020B0604020202020204" charset="0"/>
              </a:rPr>
              <a:t>Neural computation</a:t>
            </a:r>
            <a:r>
              <a:rPr lang="en" sz="1100" dirty="0">
                <a:solidFill>
                  <a:srgbClr val="222222"/>
                </a:solidFill>
                <a:latin typeface="Proxima Nova" panose="020B0604020202020204" charset="0"/>
              </a:rPr>
              <a:t>, </a:t>
            </a:r>
            <a:r>
              <a:rPr lang="en" sz="1100" i="1" dirty="0">
                <a:solidFill>
                  <a:srgbClr val="222222"/>
                </a:solidFill>
                <a:latin typeface="Proxima Nova" panose="020B0604020202020204" charset="0"/>
              </a:rPr>
              <a:t>18</a:t>
            </a:r>
            <a:r>
              <a:rPr lang="en" sz="1100" dirty="0">
                <a:solidFill>
                  <a:srgbClr val="222222"/>
                </a:solidFill>
                <a:latin typeface="Proxima Nova" panose="020B0604020202020204" charset="0"/>
              </a:rPr>
              <a:t>(7), </a:t>
            </a:r>
            <a:r>
              <a:rPr lang="en" sz="1100" dirty="0" smtClean="0">
                <a:solidFill>
                  <a:srgbClr val="222222"/>
                </a:solidFill>
                <a:latin typeface="Proxima Nova" panose="020B0604020202020204" charset="0"/>
              </a:rPr>
              <a:t>1527-1554</a:t>
            </a:r>
            <a:endParaRPr lang="en" sz="1100" dirty="0" smtClean="0">
              <a:solidFill>
                <a:srgbClr val="222222"/>
              </a:solidFill>
              <a:latin typeface="Proxima Nova" panose="020B0604020202020204" charset="0"/>
              <a:ea typeface="Arial"/>
              <a:cs typeface="Arial"/>
              <a:sym typeface="Arial"/>
            </a:endParaRPr>
          </a:p>
          <a:p>
            <a:pPr lvl="0">
              <a:spcBef>
                <a:spcPts val="0"/>
              </a:spcBef>
              <a:buNone/>
            </a:pPr>
            <a:r>
              <a:rPr lang="en" sz="1100" dirty="0" smtClean="0">
                <a:solidFill>
                  <a:srgbClr val="222222"/>
                </a:solidFill>
                <a:latin typeface="Proxima Nova" panose="020B0604020202020204" charset="0"/>
                <a:ea typeface="Arial"/>
                <a:cs typeface="Arial"/>
                <a:sym typeface="Arial"/>
              </a:rPr>
              <a:t>Jia</a:t>
            </a:r>
            <a:r>
              <a:rPr lang="en" sz="1100" dirty="0">
                <a:solidFill>
                  <a:srgbClr val="222222"/>
                </a:solidFill>
                <a:latin typeface="Proxima Nova" panose="020B0604020202020204" charset="0"/>
                <a:ea typeface="Arial"/>
                <a:cs typeface="Arial"/>
                <a:sym typeface="Arial"/>
              </a:rPr>
              <a:t>, Y., Shelhamer, E., Donahue, J., Karayev, S., Long, J., Girshick, R., ... &amp; Darrell, T. (2014, November). Caffe: Convolutional architecture for fast feature embedding. In </a:t>
            </a:r>
            <a:r>
              <a:rPr lang="en" sz="1100" i="1" dirty="0">
                <a:solidFill>
                  <a:srgbClr val="222222"/>
                </a:solidFill>
                <a:latin typeface="Proxima Nova" panose="020B0604020202020204" charset="0"/>
                <a:ea typeface="Arial"/>
                <a:cs typeface="Arial"/>
                <a:sym typeface="Arial"/>
              </a:rPr>
              <a:t>Proceedings of the 22nd ACM international conference on Multimedia</a:t>
            </a:r>
            <a:r>
              <a:rPr lang="en" sz="1100" dirty="0">
                <a:solidFill>
                  <a:srgbClr val="222222"/>
                </a:solidFill>
                <a:latin typeface="Proxima Nova" panose="020B0604020202020204" charset="0"/>
                <a:ea typeface="Arial"/>
                <a:cs typeface="Arial"/>
                <a:sym typeface="Arial"/>
              </a:rPr>
              <a:t> (pp. 675-678). ACM.</a:t>
            </a:r>
          </a:p>
          <a:p>
            <a:pPr lvl="0">
              <a:spcBef>
                <a:spcPts val="0"/>
              </a:spcBef>
              <a:buNone/>
            </a:pPr>
            <a:r>
              <a:rPr lang="en" sz="1100" dirty="0">
                <a:solidFill>
                  <a:srgbClr val="222222"/>
                </a:solidFill>
                <a:latin typeface="Proxima Nova" panose="020B0604020202020204" charset="0"/>
              </a:rPr>
              <a:t>Mnih, V., Kavukcuoglu, K., Silver, D., Rusu, A. A., Veness, J., Bellemare, M. G., ... &amp; Petersen, S. (2015). Human-level control through deep reinforcement learning. </a:t>
            </a:r>
            <a:r>
              <a:rPr lang="en" sz="1100" i="1" dirty="0">
                <a:solidFill>
                  <a:srgbClr val="222222"/>
                </a:solidFill>
                <a:latin typeface="Proxima Nova" panose="020B0604020202020204" charset="0"/>
              </a:rPr>
              <a:t>Nature</a:t>
            </a:r>
            <a:r>
              <a:rPr lang="en" sz="1100" dirty="0">
                <a:solidFill>
                  <a:srgbClr val="222222"/>
                </a:solidFill>
                <a:latin typeface="Proxima Nova" panose="020B0604020202020204" charset="0"/>
              </a:rPr>
              <a:t>, </a:t>
            </a:r>
            <a:r>
              <a:rPr lang="en" sz="1100" i="1" dirty="0">
                <a:solidFill>
                  <a:srgbClr val="222222"/>
                </a:solidFill>
                <a:latin typeface="Proxima Nova" panose="020B0604020202020204" charset="0"/>
              </a:rPr>
              <a:t>518</a:t>
            </a:r>
            <a:r>
              <a:rPr lang="en" sz="1100" dirty="0">
                <a:solidFill>
                  <a:srgbClr val="222222"/>
                </a:solidFill>
                <a:latin typeface="Proxima Nova" panose="020B0604020202020204" charset="0"/>
              </a:rPr>
              <a:t>(7540), 529-533.</a:t>
            </a:r>
          </a:p>
          <a:p>
            <a:pPr lvl="0">
              <a:spcBef>
                <a:spcPts val="0"/>
              </a:spcBef>
              <a:buNone/>
            </a:pPr>
            <a:r>
              <a:rPr lang="en" sz="1100" dirty="0">
                <a:solidFill>
                  <a:srgbClr val="222222"/>
                </a:solidFill>
                <a:highlight>
                  <a:srgbClr val="FFFFFF"/>
                </a:highlight>
                <a:latin typeface="Proxima Nova" panose="020B0604020202020204" charset="0"/>
                <a:ea typeface="Arial"/>
                <a:cs typeface="Arial"/>
                <a:sym typeface="Arial"/>
              </a:rPr>
              <a:t>Mohamed, A. R., Dahl, G. E., &amp; Hinton, G. (2012). Acoustic modeling using deep belief networks. </a:t>
            </a:r>
            <a:r>
              <a:rPr lang="en" sz="1100" i="1" dirty="0">
                <a:solidFill>
                  <a:srgbClr val="222222"/>
                </a:solidFill>
                <a:highlight>
                  <a:srgbClr val="FFFFFF"/>
                </a:highlight>
                <a:latin typeface="Proxima Nova" panose="020B0604020202020204" charset="0"/>
                <a:ea typeface="Arial"/>
                <a:cs typeface="Arial"/>
                <a:sym typeface="Arial"/>
              </a:rPr>
              <a:t>IEEE Transactions on Audio, Speech, and Language Processing</a:t>
            </a:r>
            <a:r>
              <a:rPr lang="en" sz="1100" dirty="0">
                <a:solidFill>
                  <a:srgbClr val="222222"/>
                </a:solidFill>
                <a:highlight>
                  <a:srgbClr val="FFFFFF"/>
                </a:highlight>
                <a:latin typeface="Proxima Nova" panose="020B0604020202020204" charset="0"/>
                <a:ea typeface="Arial"/>
                <a:cs typeface="Arial"/>
                <a:sym typeface="Arial"/>
              </a:rPr>
              <a:t>, </a:t>
            </a:r>
            <a:r>
              <a:rPr lang="en" sz="1100" i="1" dirty="0">
                <a:solidFill>
                  <a:srgbClr val="222222"/>
                </a:solidFill>
                <a:highlight>
                  <a:srgbClr val="FFFFFF"/>
                </a:highlight>
                <a:latin typeface="Proxima Nova" panose="020B0604020202020204" charset="0"/>
                <a:ea typeface="Arial"/>
                <a:cs typeface="Arial"/>
                <a:sym typeface="Arial"/>
              </a:rPr>
              <a:t>20</a:t>
            </a:r>
            <a:r>
              <a:rPr lang="en" sz="1100" dirty="0">
                <a:solidFill>
                  <a:srgbClr val="222222"/>
                </a:solidFill>
                <a:highlight>
                  <a:srgbClr val="FFFFFF"/>
                </a:highlight>
                <a:latin typeface="Proxima Nova" panose="020B0604020202020204" charset="0"/>
                <a:ea typeface="Arial"/>
                <a:cs typeface="Arial"/>
                <a:sym typeface="Arial"/>
              </a:rPr>
              <a:t>(1), 14-22</a:t>
            </a:r>
            <a:r>
              <a:rPr lang="en" sz="1100" dirty="0" smtClean="0">
                <a:solidFill>
                  <a:srgbClr val="222222"/>
                </a:solidFill>
                <a:highlight>
                  <a:srgbClr val="FFFFFF"/>
                </a:highlight>
                <a:latin typeface="Proxima Nova" panose="020B0604020202020204" charset="0"/>
                <a:ea typeface="Arial"/>
                <a:cs typeface="Arial"/>
                <a:sym typeface="Arial"/>
              </a:rPr>
              <a:t>.</a:t>
            </a:r>
          </a:p>
          <a:p>
            <a:pPr lvl="0"/>
            <a:r>
              <a:rPr lang="en-US" sz="1100" dirty="0">
                <a:solidFill>
                  <a:schemeClr val="tx1"/>
                </a:solidFill>
              </a:rPr>
              <a:t>Natarajan, B. K. (2014). </a:t>
            </a:r>
            <a:r>
              <a:rPr lang="en-US" sz="1100" i="1" dirty="0">
                <a:solidFill>
                  <a:schemeClr val="tx1"/>
                </a:solidFill>
              </a:rPr>
              <a:t>Machine learning: a theoretical approach</a:t>
            </a:r>
            <a:r>
              <a:rPr lang="en-US" sz="1100" dirty="0">
                <a:solidFill>
                  <a:schemeClr val="tx1"/>
                </a:solidFill>
              </a:rPr>
              <a:t>. Morgan Kaufmann.</a:t>
            </a:r>
            <a:endParaRPr lang="en" sz="1100" dirty="0">
              <a:solidFill>
                <a:schemeClr val="tx1"/>
              </a:solidFill>
              <a:highlight>
                <a:srgbClr val="FFFFFF"/>
              </a:highlight>
              <a:latin typeface="Proxima Nova" panose="020B0604020202020204" charset="0"/>
              <a:ea typeface="Arial"/>
              <a:cs typeface="Arial"/>
              <a:sym typeface="Arial"/>
            </a:endParaRPr>
          </a:p>
          <a:p>
            <a:pPr lvl="0">
              <a:spcBef>
                <a:spcPts val="0"/>
              </a:spcBef>
              <a:buNone/>
            </a:pPr>
            <a:endParaRPr sz="1100" dirty="0">
              <a:solidFill>
                <a:srgbClr val="222222"/>
              </a:solidFill>
              <a:latin typeface="Proxima Nova" panose="020B0604020202020204" charset="0"/>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44</a:t>
            </a:fld>
            <a:endParaRPr lang="e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References cont’</a:t>
            </a:r>
            <a:endParaRPr lang="en-GB" dirty="0"/>
          </a:p>
        </p:txBody>
      </p:sp>
      <p:sp>
        <p:nvSpPr>
          <p:cNvPr id="3" name="Text Placeholder 2"/>
          <p:cNvSpPr>
            <a:spLocks noGrp="1"/>
          </p:cNvSpPr>
          <p:nvPr>
            <p:ph type="body" idx="1"/>
          </p:nvPr>
        </p:nvSpPr>
        <p:spPr/>
        <p:txBody>
          <a:bodyPr/>
          <a:lstStyle/>
          <a:p>
            <a:pPr lvl="0"/>
            <a:r>
              <a:rPr lang="en" sz="1100" dirty="0">
                <a:solidFill>
                  <a:srgbClr val="222222"/>
                </a:solidFill>
                <a:highlight>
                  <a:srgbClr val="FFFFFF"/>
                </a:highlight>
                <a:latin typeface="Proxima Nova" panose="020B0604020202020204" charset="0"/>
                <a:ea typeface="Arial"/>
                <a:cs typeface="Arial"/>
                <a:sym typeface="Arial"/>
              </a:rPr>
              <a:t>Team, T. T. D., Al-Rfou, R., Alain, G., Almahairi, A., Angermueller, C., Bahdanau, D., ... &amp; Belopolsky, A. (2016). Theano: A Python framework for fast computation of mathematical expressions. </a:t>
            </a:r>
            <a:r>
              <a:rPr lang="en" sz="1100" i="1" dirty="0">
                <a:solidFill>
                  <a:srgbClr val="222222"/>
                </a:solidFill>
                <a:highlight>
                  <a:srgbClr val="FFFFFF"/>
                </a:highlight>
                <a:latin typeface="Proxima Nova" panose="020B0604020202020204" charset="0"/>
                <a:ea typeface="Arial"/>
                <a:cs typeface="Arial"/>
                <a:sym typeface="Arial"/>
              </a:rPr>
              <a:t>arXiv preprint arXiv:1605.02688</a:t>
            </a:r>
            <a:r>
              <a:rPr lang="en" sz="1100" dirty="0">
                <a:solidFill>
                  <a:srgbClr val="222222"/>
                </a:solidFill>
                <a:highlight>
                  <a:srgbClr val="FFFFFF"/>
                </a:highlight>
                <a:latin typeface="Proxima Nova" panose="020B0604020202020204" charset="0"/>
                <a:ea typeface="Arial"/>
                <a:cs typeface="Arial"/>
                <a:sym typeface="Arial"/>
              </a:rPr>
              <a:t>.</a:t>
            </a:r>
          </a:p>
          <a:p>
            <a:pPr lvl="0"/>
            <a:r>
              <a:rPr lang="en" sz="1100" dirty="0">
                <a:solidFill>
                  <a:srgbClr val="222222"/>
                </a:solidFill>
                <a:latin typeface="Proxima Nova" panose="020B0604020202020204" charset="0"/>
              </a:rPr>
              <a:t>Raina, R., Madhavan, A., &amp; Ng, A. Y. (2009, June). Large-scale deep unsupervised learning using graphics processors. In Proceedings of the 26th annual international conference on machine learning (pp. 873-880). ACM.</a:t>
            </a:r>
          </a:p>
          <a:p>
            <a:pPr lvl="0"/>
            <a:r>
              <a:rPr lang="en" sz="1100" dirty="0">
                <a:solidFill>
                  <a:srgbClr val="222222"/>
                </a:solidFill>
                <a:latin typeface="Proxima Nova" panose="020B0604020202020204" charset="0"/>
                <a:ea typeface="Arial"/>
                <a:cs typeface="Arial"/>
                <a:sym typeface="Arial"/>
              </a:rPr>
              <a:t>Vedaldi, A., &amp; Lenc, K. (2015, October). Matconvnet: Convolutional neural networks for matlab. In </a:t>
            </a:r>
            <a:r>
              <a:rPr lang="en" sz="1100" i="1" dirty="0">
                <a:solidFill>
                  <a:srgbClr val="222222"/>
                </a:solidFill>
                <a:latin typeface="Proxima Nova" panose="020B0604020202020204" charset="0"/>
                <a:ea typeface="Arial"/>
                <a:cs typeface="Arial"/>
                <a:sym typeface="Arial"/>
              </a:rPr>
              <a:t>Proceedings of the 23rd ACM international conference on Multimedia</a:t>
            </a:r>
            <a:r>
              <a:rPr lang="en" sz="1100" dirty="0">
                <a:solidFill>
                  <a:srgbClr val="222222"/>
                </a:solidFill>
                <a:latin typeface="Proxima Nova" panose="020B0604020202020204" charset="0"/>
                <a:ea typeface="Arial"/>
                <a:cs typeface="Arial"/>
                <a:sym typeface="Arial"/>
              </a:rPr>
              <a:t> (pp. 689-692). ACM.</a:t>
            </a:r>
          </a:p>
          <a:p>
            <a:pPr lvl="0"/>
            <a:r>
              <a:rPr lang="en" sz="1100" dirty="0">
                <a:solidFill>
                  <a:srgbClr val="222222"/>
                </a:solidFill>
                <a:latin typeface="Proxima Nova" panose="020B0604020202020204" charset="0"/>
              </a:rPr>
              <a:t>Weyand, T., Kostrikov, I., &amp; Philbin, J. (2016). Planet-photo geolocation with convolutional neural networks. arXiv preprint arXiv:1602.05314.</a:t>
            </a:r>
          </a:p>
          <a:p>
            <a:endParaRPr lang="en-GB" sz="1100"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45</a:t>
            </a:fld>
            <a:endParaRPr lang="en"/>
          </a:p>
        </p:txBody>
      </p:sp>
    </p:spTree>
    <p:extLst>
      <p:ext uri="{BB962C8B-B14F-4D97-AF65-F5344CB8AC3E}">
        <p14:creationId xmlns:p14="http://schemas.microsoft.com/office/powerpoint/2010/main" val="3524827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Acknowledgments</a:t>
            </a:r>
          </a:p>
        </p:txBody>
      </p:sp>
      <p:sp>
        <p:nvSpPr>
          <p:cNvPr id="432" name="Shape 432"/>
          <p:cNvSpPr txBox="1">
            <a:spLocks noGrp="1"/>
          </p:cNvSpPr>
          <p:nvPr>
            <p:ph type="body" idx="1"/>
          </p:nvPr>
        </p:nvSpPr>
        <p:spPr>
          <a:xfrm>
            <a:off x="311700" y="1396375"/>
            <a:ext cx="8520600" cy="3172500"/>
          </a:xfrm>
          <a:prstGeom prst="rect">
            <a:avLst/>
          </a:prstGeom>
        </p:spPr>
        <p:txBody>
          <a:bodyPr lIns="91425" tIns="91425" rIns="91425" bIns="91425" anchor="t" anchorCtr="0">
            <a:noAutofit/>
          </a:bodyPr>
          <a:lstStyle/>
          <a:p>
            <a:pPr lvl="0" algn="just" rtl="0">
              <a:lnSpc>
                <a:spcPct val="150000"/>
              </a:lnSpc>
              <a:spcBef>
                <a:spcPts val="0"/>
              </a:spcBef>
              <a:spcAft>
                <a:spcPts val="0"/>
              </a:spcAft>
              <a:buNone/>
            </a:pPr>
            <a:r>
              <a:rPr lang="en" sz="1500" dirty="0"/>
              <a:t>I wish to express my sincere gratitude to God who by Inspiration gave me this topic.</a:t>
            </a:r>
          </a:p>
          <a:p>
            <a:pPr lvl="0" algn="just" rtl="0">
              <a:lnSpc>
                <a:spcPct val="150000"/>
              </a:lnSpc>
              <a:spcBef>
                <a:spcPts val="0"/>
              </a:spcBef>
              <a:spcAft>
                <a:spcPts val="0"/>
              </a:spcAft>
              <a:buNone/>
            </a:pPr>
            <a:endParaRPr sz="1500" dirty="0"/>
          </a:p>
          <a:p>
            <a:pPr lvl="0" algn="just" rtl="0">
              <a:lnSpc>
                <a:spcPct val="150000"/>
              </a:lnSpc>
              <a:spcBef>
                <a:spcPts val="0"/>
              </a:spcBef>
              <a:spcAft>
                <a:spcPts val="0"/>
              </a:spcAft>
              <a:buNone/>
            </a:pPr>
            <a:r>
              <a:rPr lang="en" sz="1500" dirty="0"/>
              <a:t>I sincerely thank Professor Sanjay Misra for the guidance and encouragement in carrying out the research </a:t>
            </a:r>
            <a:r>
              <a:rPr lang="en" sz="1500" dirty="0" smtClean="0"/>
              <a:t>work</a:t>
            </a:r>
            <a:r>
              <a:rPr lang="en" sz="1500" dirty="0"/>
              <a:t> </a:t>
            </a:r>
            <a:r>
              <a:rPr lang="en" sz="1500" dirty="0" smtClean="0"/>
              <a:t>as well as Mr Wole Adewunmi for the helps.</a:t>
            </a:r>
          </a:p>
          <a:p>
            <a:pPr lvl="0" algn="just" rtl="0">
              <a:lnSpc>
                <a:spcPct val="150000"/>
              </a:lnSpc>
              <a:spcBef>
                <a:spcPts val="0"/>
              </a:spcBef>
              <a:spcAft>
                <a:spcPts val="0"/>
              </a:spcAft>
              <a:buNone/>
            </a:pPr>
            <a:endParaRPr lang="en" sz="1500" dirty="0" smtClean="0"/>
          </a:p>
          <a:p>
            <a:pPr lvl="0" algn="just" rtl="0">
              <a:lnSpc>
                <a:spcPct val="150000"/>
              </a:lnSpc>
              <a:spcBef>
                <a:spcPts val="0"/>
              </a:spcBef>
              <a:spcAft>
                <a:spcPts val="0"/>
              </a:spcAft>
              <a:buNone/>
            </a:pPr>
            <a:r>
              <a:rPr lang="en" sz="1500" dirty="0" smtClean="0"/>
              <a:t>I </a:t>
            </a:r>
            <a:r>
              <a:rPr lang="en" sz="1500" dirty="0"/>
              <a:t>wish to express my gratitude to Dr</a:t>
            </a:r>
            <a:r>
              <a:rPr lang="en" sz="1500" dirty="0" smtClean="0"/>
              <a:t>. (Mrs) Oladipupo and the PG co-ordinator Dr Oyelade </a:t>
            </a:r>
            <a:r>
              <a:rPr lang="en" sz="1500" dirty="0"/>
              <a:t>for the continuous insights </a:t>
            </a:r>
            <a:r>
              <a:rPr lang="en" sz="1500" dirty="0" smtClean="0"/>
              <a:t>in </a:t>
            </a:r>
            <a:r>
              <a:rPr lang="en" sz="1500" dirty="0"/>
              <a:t>getting this presentation </a:t>
            </a:r>
            <a:r>
              <a:rPr lang="en" sz="1500" dirty="0" smtClean="0"/>
              <a:t>ready </a:t>
            </a:r>
            <a:r>
              <a:rPr lang="en-GB" sz="1500" dirty="0" smtClean="0"/>
              <a:t>as well as the </a:t>
            </a:r>
            <a:r>
              <a:rPr lang="en" sz="1500" dirty="0" smtClean="0"/>
              <a:t>management </a:t>
            </a:r>
            <a:r>
              <a:rPr lang="en" sz="1500" dirty="0"/>
              <a:t>of Covenant University for this platform to share ideas and push humanity forward</a:t>
            </a:r>
            <a:r>
              <a:rPr lang="en" sz="1500" dirty="0" smtClean="0"/>
              <a:t>.</a:t>
            </a:r>
          </a:p>
          <a:p>
            <a:pPr lvl="0" algn="just" rtl="0">
              <a:lnSpc>
                <a:spcPct val="150000"/>
              </a:lnSpc>
              <a:spcBef>
                <a:spcPts val="0"/>
              </a:spcBef>
              <a:spcAft>
                <a:spcPts val="0"/>
              </a:spcAft>
              <a:buNone/>
            </a:pPr>
            <a:endParaRPr lang="en" sz="1500" dirty="0"/>
          </a:p>
          <a:p>
            <a:pPr lvl="0" algn="just" rtl="0">
              <a:lnSpc>
                <a:spcPct val="150000"/>
              </a:lnSpc>
              <a:spcBef>
                <a:spcPts val="0"/>
              </a:spcBef>
              <a:spcAft>
                <a:spcPts val="0"/>
              </a:spcAft>
              <a:buNone/>
            </a:pPr>
            <a:r>
              <a:rPr lang="en" sz="1500" dirty="0" smtClean="0"/>
              <a:t>And to my family, friends and everyone present here today.</a:t>
            </a:r>
            <a:endParaRPr sz="1500" dirty="0"/>
          </a:p>
          <a:p>
            <a:pPr lvl="0" rtl="0">
              <a:spcBef>
                <a:spcPts val="0"/>
              </a:spcBef>
              <a:buNone/>
            </a:pPr>
            <a:endParaRPr sz="1500" dirty="0"/>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46</a:t>
            </a:fld>
            <a:endParaRPr lang="e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47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729573" cy="5047180"/>
          </a:xfrm>
          <a:prstGeom prst="rect">
            <a:avLst/>
          </a:prstGeom>
        </p:spPr>
      </p:pic>
    </p:spTree>
    <p:extLst>
      <p:ext uri="{BB962C8B-B14F-4D97-AF65-F5344CB8AC3E}">
        <p14:creationId xmlns:p14="http://schemas.microsoft.com/office/powerpoint/2010/main" val="3557490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5</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445026"/>
            <a:ext cx="6746325" cy="4212172"/>
          </a:xfrm>
          <a:prstGeom prst="rect">
            <a:avLst/>
          </a:prstGeom>
        </p:spPr>
      </p:pic>
      <p:sp>
        <p:nvSpPr>
          <p:cNvPr id="6" name="Rectangle 5"/>
          <p:cNvSpPr/>
          <p:nvPr/>
        </p:nvSpPr>
        <p:spPr>
          <a:xfrm>
            <a:off x="182656" y="4657198"/>
            <a:ext cx="4389343" cy="307777"/>
          </a:xfrm>
          <a:prstGeom prst="rect">
            <a:avLst/>
          </a:prstGeom>
        </p:spPr>
        <p:txBody>
          <a:bodyPr wrap="none">
            <a:spAutoFit/>
          </a:bodyPr>
          <a:lstStyle/>
          <a:p>
            <a:r>
              <a:rPr lang="en-GB" dirty="0">
                <a:latin typeface="Proxima Nova" panose="020B0604020202020204" charset="0"/>
              </a:rPr>
              <a:t>Fig </a:t>
            </a:r>
            <a:r>
              <a:rPr lang="en-GB" dirty="0" smtClean="0">
                <a:latin typeface="Proxima Nova" panose="020B0604020202020204" charset="0"/>
              </a:rPr>
              <a:t>2: </a:t>
            </a:r>
            <a:r>
              <a:rPr lang="en-GB" dirty="0">
                <a:latin typeface="Proxima Nova" panose="020B0604020202020204" charset="0"/>
              </a:rPr>
              <a:t>Trends for Machine learning and deep learning</a:t>
            </a:r>
          </a:p>
        </p:txBody>
      </p:sp>
      <p:sp>
        <p:nvSpPr>
          <p:cNvPr id="7" name="Rectangle 6"/>
          <p:cNvSpPr/>
          <p:nvPr/>
        </p:nvSpPr>
        <p:spPr>
          <a:xfrm>
            <a:off x="6755320" y="4657197"/>
            <a:ext cx="1484702" cy="276999"/>
          </a:xfrm>
          <a:prstGeom prst="rect">
            <a:avLst/>
          </a:prstGeom>
        </p:spPr>
        <p:txBody>
          <a:bodyPr wrap="none">
            <a:spAutoFit/>
          </a:bodyPr>
          <a:lstStyle/>
          <a:p>
            <a:r>
              <a:rPr lang="en-GB" sz="1200" dirty="0" smtClean="0">
                <a:latin typeface="Proxima Nova" panose="020B0604020202020204" charset="0"/>
              </a:rPr>
              <a:t>Source: Bloomberg</a:t>
            </a:r>
            <a:endParaRPr lang="en-GB" sz="1200" dirty="0">
              <a:latin typeface="Proxima Nova" panose="020B0604020202020204" charset="0"/>
            </a:endParaRPr>
          </a:p>
        </p:txBody>
      </p:sp>
    </p:spTree>
    <p:extLst>
      <p:ext uri="{BB962C8B-B14F-4D97-AF65-F5344CB8AC3E}">
        <p14:creationId xmlns:p14="http://schemas.microsoft.com/office/powerpoint/2010/main" val="3975632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Aim</a:t>
            </a:r>
          </a:p>
        </p:txBody>
      </p:sp>
      <p:sp>
        <p:nvSpPr>
          <p:cNvPr id="177" name="Shape 177"/>
          <p:cNvSpPr txBox="1">
            <a:spLocks noGrp="1"/>
          </p:cNvSpPr>
          <p:nvPr>
            <p:ph type="body" idx="1"/>
          </p:nvPr>
        </p:nvSpPr>
        <p:spPr>
          <a:xfrm>
            <a:off x="311700" y="1396375"/>
            <a:ext cx="8520600" cy="3172500"/>
          </a:xfrm>
          <a:prstGeom prst="rect">
            <a:avLst/>
          </a:prstGeom>
        </p:spPr>
        <p:txBody>
          <a:bodyPr lIns="91425" tIns="91425" rIns="91425" bIns="91425" anchor="t" anchorCtr="0">
            <a:noAutofit/>
          </a:bodyPr>
          <a:lstStyle/>
          <a:p>
            <a:pPr lvl="0" rtl="0">
              <a:spcBef>
                <a:spcPts val="0"/>
              </a:spcBef>
              <a:buNone/>
            </a:pPr>
            <a:r>
              <a:rPr lang="en" sz="2400" dirty="0"/>
              <a:t>To </a:t>
            </a:r>
            <a:r>
              <a:rPr lang="en" sz="2400" dirty="0" smtClean="0"/>
              <a:t>introduce the concept of deep learning and its applications.</a:t>
            </a:r>
            <a:endParaRPr lang="en" sz="2400" dirty="0"/>
          </a:p>
          <a:p>
            <a:pPr lvl="0" rtl="0">
              <a:spcBef>
                <a:spcPts val="0"/>
              </a:spcBef>
              <a:buNone/>
            </a:pPr>
            <a:endParaRPr sz="2400" dirty="0"/>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6</a:t>
            </a:fld>
            <a:endParaRPr lang="e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Objectives</a:t>
            </a:r>
          </a:p>
        </p:txBody>
      </p:sp>
      <p:sp>
        <p:nvSpPr>
          <p:cNvPr id="183" name="Shape 183"/>
          <p:cNvSpPr txBox="1">
            <a:spLocks noGrp="1"/>
          </p:cNvSpPr>
          <p:nvPr>
            <p:ph type="body" idx="1"/>
          </p:nvPr>
        </p:nvSpPr>
        <p:spPr>
          <a:xfrm>
            <a:off x="311700" y="1396375"/>
            <a:ext cx="8520600" cy="3172500"/>
          </a:xfrm>
          <a:prstGeom prst="rect">
            <a:avLst/>
          </a:prstGeom>
        </p:spPr>
        <p:txBody>
          <a:bodyPr lIns="91425" tIns="91425" rIns="91425" bIns="91425" anchor="t" anchorCtr="0">
            <a:noAutofit/>
          </a:bodyPr>
          <a:lstStyle/>
          <a:p>
            <a:pPr marL="342900" lvl="0" indent="-342900" rtl="0">
              <a:spcBef>
                <a:spcPts val="0"/>
              </a:spcBef>
              <a:buFont typeface="Wingdings" panose="05000000000000000000" pitchFamily="2" charset="2"/>
              <a:buChar char="v"/>
            </a:pPr>
            <a:r>
              <a:rPr lang="en" sz="2400" dirty="0"/>
              <a:t>S</a:t>
            </a:r>
            <a:r>
              <a:rPr lang="en" sz="2400" dirty="0" smtClean="0"/>
              <a:t>ituating deep learning within the machine learning domain.</a:t>
            </a:r>
          </a:p>
          <a:p>
            <a:pPr marL="342900" lvl="0" indent="-342900" rtl="0">
              <a:spcBef>
                <a:spcPts val="0"/>
              </a:spcBef>
              <a:buFont typeface="Wingdings" panose="05000000000000000000" pitchFamily="2" charset="2"/>
              <a:buChar char="v"/>
            </a:pPr>
            <a:endParaRPr lang="en" sz="2400" dirty="0" smtClean="0"/>
          </a:p>
          <a:p>
            <a:pPr marL="342900" lvl="0" indent="-342900" rtl="0">
              <a:spcBef>
                <a:spcPts val="0"/>
              </a:spcBef>
              <a:buFont typeface="Wingdings" panose="05000000000000000000" pitchFamily="2" charset="2"/>
              <a:buChar char="v"/>
            </a:pPr>
            <a:r>
              <a:rPr lang="en" sz="2400" dirty="0"/>
              <a:t>D</a:t>
            </a:r>
            <a:r>
              <a:rPr lang="en" sz="2400" dirty="0" smtClean="0"/>
              <a:t>iscuss the various application domains of deep learning.</a:t>
            </a:r>
            <a:endParaRPr lang="en" sz="2400" dirty="0"/>
          </a:p>
          <a:p>
            <a:pPr marL="342900" lvl="0" indent="-342900" rtl="0">
              <a:spcBef>
                <a:spcPts val="0"/>
              </a:spcBef>
              <a:buFont typeface="Wingdings" panose="05000000000000000000" pitchFamily="2" charset="2"/>
              <a:buChar char="v"/>
            </a:pPr>
            <a:endParaRPr sz="2400" dirty="0"/>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7</a:t>
            </a:fld>
            <a:endParaRPr lang="e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Machine Learning</a:t>
            </a:r>
          </a:p>
        </p:txBody>
      </p:sp>
      <p:sp>
        <p:nvSpPr>
          <p:cNvPr id="202" name="Shape 20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r>
              <a:rPr lang="en" dirty="0"/>
              <a:t>Machine Learning is a type of Artificial Intelligence that provides computers with the ability to learn without being explicitly </a:t>
            </a:r>
            <a:r>
              <a:rPr lang="en" dirty="0" smtClean="0"/>
              <a:t>programmed</a:t>
            </a:r>
            <a:r>
              <a:rPr lang="en" dirty="0"/>
              <a:t> </a:t>
            </a:r>
            <a:r>
              <a:rPr lang="en" dirty="0" smtClean="0"/>
              <a:t>(Alpaydin, 2014;</a:t>
            </a:r>
            <a:r>
              <a:rPr lang="en" dirty="0"/>
              <a:t> Natarajan</a:t>
            </a:r>
            <a:r>
              <a:rPr lang="en" dirty="0" smtClean="0"/>
              <a:t>, 2014).</a:t>
            </a:r>
            <a:endParaRPr lang="en" dirty="0"/>
          </a:p>
        </p:txBody>
      </p:sp>
      <p:pic>
        <p:nvPicPr>
          <p:cNvPr id="203" name="Shape 203"/>
          <p:cNvPicPr preferRelativeResize="0"/>
          <p:nvPr/>
        </p:nvPicPr>
        <p:blipFill>
          <a:blip r:embed="rId3">
            <a:alphaModFix/>
          </a:blip>
          <a:stretch>
            <a:fillRect/>
          </a:stretch>
        </p:blipFill>
        <p:spPr>
          <a:xfrm>
            <a:off x="1462087" y="2093100"/>
            <a:ext cx="6219825" cy="2190750"/>
          </a:xfrm>
          <a:prstGeom prst="rect">
            <a:avLst/>
          </a:prstGeom>
          <a:noFill/>
          <a:ln>
            <a:noFill/>
          </a:ln>
        </p:spPr>
      </p:pic>
      <p:sp>
        <p:nvSpPr>
          <p:cNvPr id="204" name="Shape 204"/>
          <p:cNvSpPr txBox="1"/>
          <p:nvPr/>
        </p:nvSpPr>
        <p:spPr>
          <a:xfrm>
            <a:off x="270181" y="4414372"/>
            <a:ext cx="6341400" cy="4143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a:t>
            </a:r>
            <a:r>
              <a:rPr lang="en" dirty="0" smtClean="0">
                <a:latin typeface="Proxima Nova" panose="020B0604020202020204" charset="0"/>
              </a:rPr>
              <a:t>3: Diagrammatic representation of the </a:t>
            </a:r>
            <a:r>
              <a:rPr lang="en" dirty="0">
                <a:latin typeface="Proxima Nova" panose="020B0604020202020204" charset="0"/>
              </a:rPr>
              <a:t>m</a:t>
            </a:r>
            <a:r>
              <a:rPr lang="en" dirty="0" smtClean="0">
                <a:latin typeface="Proxima Nova" panose="020B0604020202020204" charset="0"/>
              </a:rPr>
              <a:t>achine </a:t>
            </a:r>
            <a:r>
              <a:rPr lang="en" dirty="0">
                <a:latin typeface="Proxima Nova" panose="020B0604020202020204" charset="0"/>
              </a:rPr>
              <a:t>l</a:t>
            </a:r>
            <a:r>
              <a:rPr lang="en" dirty="0" smtClean="0">
                <a:latin typeface="Proxima Nova" panose="020B0604020202020204" charset="0"/>
              </a:rPr>
              <a:t>earning concept</a:t>
            </a:r>
            <a:endParaRPr lang="en" dirty="0">
              <a:latin typeface="Proxima Nova" panose="020B0604020202020204" charset="0"/>
            </a:endParaRP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8</a:t>
            </a:fld>
            <a:endParaRPr lang="en"/>
          </a:p>
        </p:txBody>
      </p:sp>
      <p:sp>
        <p:nvSpPr>
          <p:cNvPr id="7" name="Rectangle 6"/>
          <p:cNvSpPr/>
          <p:nvPr/>
        </p:nvSpPr>
        <p:spPr>
          <a:xfrm>
            <a:off x="544530" y="4828672"/>
            <a:ext cx="8202277" cy="276999"/>
          </a:xfrm>
          <a:prstGeom prst="rect">
            <a:avLst/>
          </a:prstGeom>
        </p:spPr>
        <p:txBody>
          <a:bodyPr wrap="square">
            <a:spAutoFit/>
          </a:bodyPr>
          <a:lstStyle/>
          <a:p>
            <a:pPr lvl="0"/>
            <a:r>
              <a:rPr lang="en" sz="1200" dirty="0">
                <a:latin typeface="Proxima Nova" panose="020B0604020202020204" charset="0"/>
              </a:rPr>
              <a:t>Source: http://www.slideshare.net/LuMa921/deep-learning-the-past-present-and-future-of-artificial-intelligence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290232"/>
            <a:ext cx="8520600" cy="572700"/>
          </a:xfrm>
          <a:prstGeom prst="rect">
            <a:avLst/>
          </a:prstGeom>
        </p:spPr>
        <p:txBody>
          <a:bodyPr lIns="91425" tIns="91425" rIns="91425" bIns="91425" anchor="t" anchorCtr="0">
            <a:noAutofit/>
          </a:bodyPr>
          <a:lstStyle/>
          <a:p>
            <a:pPr lvl="0">
              <a:spcBef>
                <a:spcPts val="0"/>
              </a:spcBef>
              <a:buNone/>
            </a:pPr>
            <a:r>
              <a:rPr lang="en" dirty="0" smtClean="0"/>
              <a:t>Deep Learning as a subset of machine learning</a:t>
            </a:r>
            <a:endParaRPr lang="en" dirty="0"/>
          </a:p>
        </p:txBody>
      </p:sp>
      <p:pic>
        <p:nvPicPr>
          <p:cNvPr id="216" name="Shape 216"/>
          <p:cNvPicPr preferRelativeResize="0"/>
          <p:nvPr/>
        </p:nvPicPr>
        <p:blipFill>
          <a:blip r:embed="rId3">
            <a:alphaModFix/>
          </a:blip>
          <a:stretch>
            <a:fillRect/>
          </a:stretch>
        </p:blipFill>
        <p:spPr>
          <a:xfrm>
            <a:off x="3608334" y="865891"/>
            <a:ext cx="5535666" cy="2956758"/>
          </a:xfrm>
          <a:prstGeom prst="rect">
            <a:avLst/>
          </a:prstGeom>
          <a:noFill/>
          <a:ln>
            <a:noFill/>
          </a:ln>
        </p:spPr>
      </p:pic>
      <p:sp>
        <p:nvSpPr>
          <p:cNvPr id="217" name="Shape 217"/>
          <p:cNvSpPr txBox="1">
            <a:spLocks noGrp="1"/>
          </p:cNvSpPr>
          <p:nvPr>
            <p:ph type="body" idx="1"/>
          </p:nvPr>
        </p:nvSpPr>
        <p:spPr>
          <a:xfrm>
            <a:off x="4681979" y="4270078"/>
            <a:ext cx="4150321" cy="333000"/>
          </a:xfrm>
          <a:prstGeom prst="rect">
            <a:avLst/>
          </a:prstGeom>
        </p:spPr>
        <p:txBody>
          <a:bodyPr lIns="91425" tIns="91425" rIns="91425" bIns="91425" anchor="t" anchorCtr="0">
            <a:noAutofit/>
          </a:bodyPr>
          <a:lstStyle/>
          <a:p>
            <a:pPr lvl="0" algn="just" rtl="0">
              <a:spcBef>
                <a:spcPts val="0"/>
              </a:spcBef>
              <a:buNone/>
            </a:pPr>
            <a:r>
              <a:rPr lang="en" sz="1200" b="1" dirty="0" smtClean="0"/>
              <a:t>Source: http</a:t>
            </a:r>
            <a:r>
              <a:rPr lang="en" sz="1200" b="1" dirty="0"/>
              <a:t>://www.slideshare.net/LuMa921/deep-learning-the-past-present-and-future-of-artificial-intelligence</a:t>
            </a:r>
          </a:p>
        </p:txBody>
      </p:sp>
      <p:sp>
        <p:nvSpPr>
          <p:cNvPr id="218" name="Shape 218"/>
          <p:cNvSpPr txBox="1"/>
          <p:nvPr/>
        </p:nvSpPr>
        <p:spPr>
          <a:xfrm>
            <a:off x="4756404" y="3886208"/>
            <a:ext cx="3881400" cy="293400"/>
          </a:xfrm>
          <a:prstGeom prst="rect">
            <a:avLst/>
          </a:prstGeom>
          <a:noFill/>
          <a:ln>
            <a:noFill/>
          </a:ln>
        </p:spPr>
        <p:txBody>
          <a:bodyPr lIns="91425" tIns="91425" rIns="91425" bIns="91425" anchor="ctr" anchorCtr="0">
            <a:noAutofit/>
          </a:bodyPr>
          <a:lstStyle/>
          <a:p>
            <a:pPr lvl="0" rtl="0">
              <a:spcBef>
                <a:spcPts val="0"/>
              </a:spcBef>
              <a:buNone/>
            </a:pPr>
            <a:r>
              <a:rPr lang="en" dirty="0">
                <a:latin typeface="Proxima Nova" panose="020B0604020202020204" charset="0"/>
              </a:rPr>
              <a:t>Figure </a:t>
            </a:r>
            <a:r>
              <a:rPr lang="en" dirty="0" smtClean="0">
                <a:latin typeface="Proxima Nova" panose="020B0604020202020204" charset="0"/>
              </a:rPr>
              <a:t>4: </a:t>
            </a:r>
            <a:r>
              <a:rPr lang="en" dirty="0">
                <a:latin typeface="Proxima Nova" panose="020B0604020202020204" charset="0"/>
              </a:rPr>
              <a:t>Problem Types in Machine Learning</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9</a:t>
            </a:fld>
            <a:endParaRPr lang="en"/>
          </a:p>
        </p:txBody>
      </p:sp>
      <p:sp>
        <p:nvSpPr>
          <p:cNvPr id="3" name="Rectangle 2"/>
          <p:cNvSpPr/>
          <p:nvPr/>
        </p:nvSpPr>
        <p:spPr>
          <a:xfrm>
            <a:off x="232306" y="1272909"/>
            <a:ext cx="3765535" cy="3416320"/>
          </a:xfrm>
          <a:prstGeom prst="rect">
            <a:avLst/>
          </a:prstGeom>
        </p:spPr>
        <p:txBody>
          <a:bodyPr wrap="square">
            <a:spAutoFit/>
          </a:bodyPr>
          <a:lstStyle/>
          <a:p>
            <a:pPr marL="285750" indent="-285750" algn="just">
              <a:buFont typeface="Arial" panose="020B0604020202020204" pitchFamily="34" charset="0"/>
              <a:buChar char="•"/>
            </a:pPr>
            <a:r>
              <a:rPr lang="en-GB" sz="1800" dirty="0" smtClean="0">
                <a:latin typeface="Proxima Nova" panose="020B0604020202020204" charset="0"/>
              </a:rPr>
              <a:t>Machine </a:t>
            </a:r>
            <a:r>
              <a:rPr lang="en-GB" sz="1800" dirty="0">
                <a:latin typeface="Proxima Nova" panose="020B0604020202020204" charset="0"/>
              </a:rPr>
              <a:t>Learning has a number of algorithms that can be used to learn from data and solve different types of </a:t>
            </a:r>
            <a:r>
              <a:rPr lang="en-GB" sz="1800" dirty="0" smtClean="0">
                <a:latin typeface="Proxima Nova" panose="020B0604020202020204" charset="0"/>
              </a:rPr>
              <a:t>problems as shown in Figure 2.</a:t>
            </a:r>
          </a:p>
          <a:p>
            <a:pPr marL="285750" indent="-285750" algn="just">
              <a:buFont typeface="Arial" panose="020B0604020202020204" pitchFamily="34" charset="0"/>
              <a:buChar char="•"/>
            </a:pPr>
            <a:endParaRPr lang="en-GB" sz="1800" dirty="0" smtClean="0">
              <a:latin typeface="Proxima Nova" panose="020B0604020202020204" charset="0"/>
            </a:endParaRPr>
          </a:p>
          <a:p>
            <a:pPr marL="285750" indent="-285750" algn="just">
              <a:buFont typeface="Arial" panose="020B0604020202020204" pitchFamily="34" charset="0"/>
              <a:buChar char="•"/>
            </a:pPr>
            <a:r>
              <a:rPr lang="en-GB" sz="1800" dirty="0" smtClean="0">
                <a:latin typeface="Proxima Nova" panose="020B0604020202020204" charset="0"/>
              </a:rPr>
              <a:t>Artificial Neural Networks (ANN) is one of such algorithms.</a:t>
            </a:r>
          </a:p>
          <a:p>
            <a:pPr marL="285750" indent="-285750" algn="just">
              <a:buFont typeface="Arial" panose="020B0604020202020204" pitchFamily="34" charset="0"/>
              <a:buChar char="•"/>
            </a:pPr>
            <a:endParaRPr lang="en-GB" sz="1800" dirty="0">
              <a:latin typeface="Proxima Nova" panose="020B0604020202020204" charset="0"/>
            </a:endParaRPr>
          </a:p>
          <a:p>
            <a:pPr marL="285750" indent="-285750" algn="just">
              <a:buFont typeface="Arial" panose="020B0604020202020204" pitchFamily="34" charset="0"/>
              <a:buChar char="•"/>
            </a:pPr>
            <a:r>
              <a:rPr lang="en-GB" sz="1800" dirty="0" smtClean="0">
                <a:latin typeface="Proxima Nova" panose="020B0604020202020204" charset="0"/>
              </a:rPr>
              <a:t>A deep neural network is a type of ANN with several hidden layers.</a:t>
            </a:r>
            <a:endParaRPr lang="en-GB" sz="1800" dirty="0">
              <a:latin typeface="Proxima Nova" panose="020B060402020202020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3701</TotalTime>
  <Words>2294</Words>
  <Application>Microsoft Office PowerPoint</Application>
  <PresentationFormat>On-screen Show (16:9)</PresentationFormat>
  <Paragraphs>247</Paragraphs>
  <Slides>47</Slides>
  <Notes>31</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47</vt:i4>
      </vt:variant>
    </vt:vector>
  </HeadingPairs>
  <TitlesOfParts>
    <vt:vector size="54" baseType="lpstr">
      <vt:lpstr>Wingdings</vt:lpstr>
      <vt:lpstr>Arial</vt:lpstr>
      <vt:lpstr>Roboto</vt:lpstr>
      <vt:lpstr>Proxima Nova</vt:lpstr>
      <vt:lpstr>simple-light-2</vt:lpstr>
      <vt:lpstr>spearmint</vt:lpstr>
      <vt:lpstr>material</vt:lpstr>
      <vt:lpstr>Deep Learning</vt:lpstr>
      <vt:lpstr>Outline</vt:lpstr>
      <vt:lpstr>Introduction</vt:lpstr>
      <vt:lpstr>Source: Google</vt:lpstr>
      <vt:lpstr>PowerPoint Presentation</vt:lpstr>
      <vt:lpstr>Aim</vt:lpstr>
      <vt:lpstr>Objectives</vt:lpstr>
      <vt:lpstr>Machine Learning</vt:lpstr>
      <vt:lpstr>Deep Learning as a subset of machine learning</vt:lpstr>
      <vt:lpstr>Advent of Deep Learning</vt:lpstr>
      <vt:lpstr>Deep Learning Application Domains</vt:lpstr>
      <vt:lpstr>Notable Researchers </vt:lpstr>
      <vt:lpstr>The Neuron</vt:lpstr>
      <vt:lpstr>Neural networks</vt:lpstr>
      <vt:lpstr>Deep Learning - Basics</vt:lpstr>
      <vt:lpstr>Deep Learning - Architecture</vt:lpstr>
      <vt:lpstr>Training</vt:lpstr>
      <vt:lpstr>So why did Deep neural networks take that long to be popular?</vt:lpstr>
      <vt:lpstr>Vanishing Gradient Problem</vt:lpstr>
      <vt:lpstr>Restricted Boltzmann Machine (RBM)</vt:lpstr>
      <vt:lpstr>Deep Belief Network (DBN)</vt:lpstr>
      <vt:lpstr>Other Architectures</vt:lpstr>
      <vt:lpstr>When Should I use a Deep neural network?</vt:lpstr>
      <vt:lpstr>Deep Learning Tools</vt:lpstr>
      <vt:lpstr>Related Works</vt:lpstr>
      <vt:lpstr>Related Works</vt:lpstr>
      <vt:lpstr>Related Works (contd)</vt:lpstr>
      <vt:lpstr>Related Works (contd)</vt:lpstr>
      <vt:lpstr>Related Works (contd)</vt:lpstr>
      <vt:lpstr>Related Works  (contd)</vt:lpstr>
      <vt:lpstr>Related Works (contd)</vt:lpstr>
      <vt:lpstr>Related Works (contd)</vt:lpstr>
      <vt:lpstr>PowerPoint Presentation</vt:lpstr>
      <vt:lpstr>GPU vs CPU</vt:lpstr>
      <vt:lpstr>Application areas</vt:lpstr>
      <vt:lpstr>Game Playing</vt:lpstr>
      <vt:lpstr>Application areas – Game Playing</vt:lpstr>
      <vt:lpstr>Application areas - Computer Vision</vt:lpstr>
      <vt:lpstr>Application areas (contd)</vt:lpstr>
      <vt:lpstr>One more thing…</vt:lpstr>
      <vt:lpstr>PowerPoint Presentation</vt:lpstr>
      <vt:lpstr>Conclusion</vt:lpstr>
      <vt:lpstr>References</vt:lpstr>
      <vt:lpstr>References cont’</vt:lpstr>
      <vt:lpstr>References cont’</vt:lpstr>
      <vt:lpstr>Acknowledgments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cp:lastModifiedBy>Samuel</cp:lastModifiedBy>
  <cp:revision>177</cp:revision>
  <dcterms:modified xsi:type="dcterms:W3CDTF">2016-12-02T08:53:26Z</dcterms:modified>
</cp:coreProperties>
</file>